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Lst>
  <p:sldIdLst>
    <p:sldId id="256" r:id="rId2"/>
    <p:sldId id="258" r:id="rId3"/>
    <p:sldId id="275" r:id="rId4"/>
    <p:sldId id="310" r:id="rId5"/>
    <p:sldId id="277" r:id="rId6"/>
    <p:sldId id="278" r:id="rId7"/>
    <p:sldId id="279" r:id="rId8"/>
    <p:sldId id="280" r:id="rId9"/>
    <p:sldId id="281" r:id="rId10"/>
    <p:sldId id="284" r:id="rId11"/>
    <p:sldId id="282" r:id="rId12"/>
    <p:sldId id="283" r:id="rId13"/>
    <p:sldId id="309" r:id="rId14"/>
    <p:sldId id="285" r:id="rId15"/>
    <p:sldId id="287" r:id="rId16"/>
    <p:sldId id="288" r:id="rId17"/>
    <p:sldId id="273" r:id="rId18"/>
    <p:sldId id="289" r:id="rId19"/>
    <p:sldId id="315" r:id="rId20"/>
    <p:sldId id="286" r:id="rId21"/>
    <p:sldId id="270" r:id="rId22"/>
    <p:sldId id="271" r:id="rId23"/>
    <p:sldId id="297" r:id="rId24"/>
    <p:sldId id="290" r:id="rId25"/>
    <p:sldId id="269" r:id="rId26"/>
    <p:sldId id="263" r:id="rId27"/>
    <p:sldId id="261" r:id="rId28"/>
    <p:sldId id="298" r:id="rId29"/>
    <p:sldId id="312" r:id="rId30"/>
    <p:sldId id="264" r:id="rId31"/>
    <p:sldId id="311" r:id="rId32"/>
    <p:sldId id="313" r:id="rId33"/>
    <p:sldId id="314" r:id="rId34"/>
    <p:sldId id="295" r:id="rId35"/>
    <p:sldId id="296" r:id="rId36"/>
    <p:sldId id="291" r:id="rId37"/>
    <p:sldId id="292" r:id="rId38"/>
    <p:sldId id="293" r:id="rId39"/>
    <p:sldId id="299" r:id="rId40"/>
    <p:sldId id="302" r:id="rId41"/>
    <p:sldId id="303" r:id="rId42"/>
    <p:sldId id="304" r:id="rId43"/>
    <p:sldId id="305" r:id="rId44"/>
    <p:sldId id="306" r:id="rId45"/>
    <p:sldId id="307" r:id="rId46"/>
    <p:sldId id="308" r:id="rId47"/>
    <p:sldId id="272" r:id="rId48"/>
    <p:sldId id="316" r:id="rId49"/>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100" d="100"/>
          <a:sy n="100" d="100"/>
        </p:scale>
        <p:origin x="-162"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2DDA8BBF-FC86-4BD3-AC8F-3C0E448C8B0A}" type="datetimeFigureOut">
              <a:rPr lang="es-PE" smtClean="0"/>
              <a:pPr/>
              <a:t>14/04/2015</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122BA9E8-305D-4E28-B48F-34FB97A0AB3A}" type="slidenum">
              <a:rPr lang="es-PE" smtClean="0"/>
              <a:pPr/>
              <a:t>‹Nº›</a:t>
            </a:fld>
            <a:endParaRPr lang="es-PE"/>
          </a:p>
        </p:txBody>
      </p:sp>
    </p:spTree>
    <p:extLst>
      <p:ext uri="{BB962C8B-B14F-4D97-AF65-F5344CB8AC3E}">
        <p14:creationId xmlns:p14="http://schemas.microsoft.com/office/powerpoint/2010/main" val="658279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2DDA8BBF-FC86-4BD3-AC8F-3C0E448C8B0A}" type="datetimeFigureOut">
              <a:rPr lang="es-PE" smtClean="0"/>
              <a:pPr/>
              <a:t>14/04/2015</a:t>
            </a:fld>
            <a:endParaRPr lang="es-PE"/>
          </a:p>
        </p:txBody>
      </p:sp>
      <p:sp>
        <p:nvSpPr>
          <p:cNvPr id="8" name="Footer Placeholder 7"/>
          <p:cNvSpPr>
            <a:spLocks noGrp="1"/>
          </p:cNvSpPr>
          <p:nvPr>
            <p:ph type="ftr" sz="quarter" idx="11"/>
          </p:nvPr>
        </p:nvSpPr>
        <p:spPr/>
        <p:txBody>
          <a:bodyPr/>
          <a:lstStyle/>
          <a:p>
            <a:endParaRPr lang="es-PE"/>
          </a:p>
        </p:txBody>
      </p:sp>
      <p:sp>
        <p:nvSpPr>
          <p:cNvPr id="9" name="Slide Number Placeholder 8"/>
          <p:cNvSpPr>
            <a:spLocks noGrp="1"/>
          </p:cNvSpPr>
          <p:nvPr>
            <p:ph type="sldNum" sz="quarter" idx="12"/>
          </p:nvPr>
        </p:nvSpPr>
        <p:spPr/>
        <p:txBody>
          <a:bodyPr/>
          <a:lstStyle/>
          <a:p>
            <a:fld id="{122BA9E8-305D-4E28-B48F-34FB97A0AB3A}" type="slidenum">
              <a:rPr lang="es-PE" smtClean="0"/>
              <a:pPr/>
              <a:t>‹Nº›</a:t>
            </a:fld>
            <a:endParaRPr lang="es-PE"/>
          </a:p>
        </p:txBody>
      </p:sp>
    </p:spTree>
    <p:extLst>
      <p:ext uri="{BB962C8B-B14F-4D97-AF65-F5344CB8AC3E}">
        <p14:creationId xmlns:p14="http://schemas.microsoft.com/office/powerpoint/2010/main" val="2490985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2DDA8BBF-FC86-4BD3-AC8F-3C0E448C8B0A}" type="datetimeFigureOut">
              <a:rPr lang="es-PE" smtClean="0"/>
              <a:pPr/>
              <a:t>14/04/2015</a:t>
            </a:fld>
            <a:endParaRPr lang="es-PE"/>
          </a:p>
        </p:txBody>
      </p:sp>
      <p:sp>
        <p:nvSpPr>
          <p:cNvPr id="8" name="Footer Placeholder 7"/>
          <p:cNvSpPr>
            <a:spLocks noGrp="1"/>
          </p:cNvSpPr>
          <p:nvPr>
            <p:ph type="ftr" sz="quarter" idx="11"/>
          </p:nvPr>
        </p:nvSpPr>
        <p:spPr/>
        <p:txBody>
          <a:bodyPr/>
          <a:lstStyle/>
          <a:p>
            <a:endParaRPr lang="es-PE"/>
          </a:p>
        </p:txBody>
      </p:sp>
      <p:sp>
        <p:nvSpPr>
          <p:cNvPr id="9" name="Slide Number Placeholder 8"/>
          <p:cNvSpPr>
            <a:spLocks noGrp="1"/>
          </p:cNvSpPr>
          <p:nvPr>
            <p:ph type="sldNum" sz="quarter" idx="12"/>
          </p:nvPr>
        </p:nvSpPr>
        <p:spPr/>
        <p:txBody>
          <a:bodyPr/>
          <a:lstStyle/>
          <a:p>
            <a:fld id="{122BA9E8-305D-4E28-B48F-34FB97A0AB3A}" type="slidenum">
              <a:rPr lang="es-PE" smtClean="0"/>
              <a:pPr/>
              <a:t>‹Nº›</a:t>
            </a:fld>
            <a:endParaRPr lang="es-PE"/>
          </a:p>
        </p:txBody>
      </p:sp>
    </p:spTree>
    <p:extLst>
      <p:ext uri="{BB962C8B-B14F-4D97-AF65-F5344CB8AC3E}">
        <p14:creationId xmlns:p14="http://schemas.microsoft.com/office/powerpoint/2010/main" val="1901820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DDA8BBF-FC86-4BD3-AC8F-3C0E448C8B0A}" type="datetimeFigureOut">
              <a:rPr lang="es-PE" smtClean="0"/>
              <a:pPr/>
              <a:t>14/04/2015</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122BA9E8-305D-4E28-B48F-34FB97A0AB3A}" type="slidenum">
              <a:rPr lang="es-PE" smtClean="0"/>
              <a:pPr/>
              <a:t>‹Nº›</a:t>
            </a:fld>
            <a:endParaRPr lang="es-PE"/>
          </a:p>
        </p:txBody>
      </p:sp>
    </p:spTree>
    <p:extLst>
      <p:ext uri="{BB962C8B-B14F-4D97-AF65-F5344CB8AC3E}">
        <p14:creationId xmlns:p14="http://schemas.microsoft.com/office/powerpoint/2010/main" val="3594813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DDA8BBF-FC86-4BD3-AC8F-3C0E448C8B0A}" type="datetimeFigureOut">
              <a:rPr lang="es-PE" smtClean="0"/>
              <a:pPr/>
              <a:t>14/04/2015</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122BA9E8-305D-4E28-B48F-34FB97A0AB3A}" type="slidenum">
              <a:rPr lang="es-PE" smtClean="0"/>
              <a:pPr/>
              <a:t>‹Nº›</a:t>
            </a:fld>
            <a:endParaRPr lang="es-PE"/>
          </a:p>
        </p:txBody>
      </p:sp>
    </p:spTree>
    <p:extLst>
      <p:ext uri="{BB962C8B-B14F-4D97-AF65-F5344CB8AC3E}">
        <p14:creationId xmlns:p14="http://schemas.microsoft.com/office/powerpoint/2010/main" val="192786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8" name="Date Placeholder 7"/>
          <p:cNvSpPr>
            <a:spLocks noGrp="1"/>
          </p:cNvSpPr>
          <p:nvPr>
            <p:ph type="dt" sz="half" idx="10"/>
          </p:nvPr>
        </p:nvSpPr>
        <p:spPr/>
        <p:txBody>
          <a:bodyPr/>
          <a:lstStyle/>
          <a:p>
            <a:fld id="{2DDA8BBF-FC86-4BD3-AC8F-3C0E448C8B0A}" type="datetimeFigureOut">
              <a:rPr lang="es-PE" smtClean="0"/>
              <a:pPr/>
              <a:t>14/04/2015</a:t>
            </a:fld>
            <a:endParaRPr lang="es-PE"/>
          </a:p>
        </p:txBody>
      </p:sp>
      <p:sp>
        <p:nvSpPr>
          <p:cNvPr id="9" name="Footer Placeholder 8"/>
          <p:cNvSpPr>
            <a:spLocks noGrp="1"/>
          </p:cNvSpPr>
          <p:nvPr>
            <p:ph type="ftr" sz="quarter" idx="11"/>
          </p:nvPr>
        </p:nvSpPr>
        <p:spPr/>
        <p:txBody>
          <a:bodyPr/>
          <a:lstStyle/>
          <a:p>
            <a:endParaRPr lang="es-PE"/>
          </a:p>
        </p:txBody>
      </p:sp>
      <p:sp>
        <p:nvSpPr>
          <p:cNvPr id="10" name="Slide Number Placeholder 9"/>
          <p:cNvSpPr>
            <a:spLocks noGrp="1"/>
          </p:cNvSpPr>
          <p:nvPr>
            <p:ph type="sldNum" sz="quarter" idx="12"/>
          </p:nvPr>
        </p:nvSpPr>
        <p:spPr/>
        <p:txBody>
          <a:bodyPr/>
          <a:lstStyle/>
          <a:p>
            <a:fld id="{122BA9E8-305D-4E28-B48F-34FB97A0AB3A}" type="slidenum">
              <a:rPr lang="es-PE" smtClean="0"/>
              <a:pPr/>
              <a:t>‹Nº›</a:t>
            </a:fld>
            <a:endParaRPr lang="es-PE"/>
          </a:p>
        </p:txBody>
      </p:sp>
    </p:spTree>
    <p:extLst>
      <p:ext uri="{BB962C8B-B14F-4D97-AF65-F5344CB8AC3E}">
        <p14:creationId xmlns:p14="http://schemas.microsoft.com/office/powerpoint/2010/main" val="3411104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2" name="Date Placeholder 1"/>
          <p:cNvSpPr>
            <a:spLocks noGrp="1"/>
          </p:cNvSpPr>
          <p:nvPr>
            <p:ph type="dt" sz="half" idx="10"/>
          </p:nvPr>
        </p:nvSpPr>
        <p:spPr/>
        <p:txBody>
          <a:bodyPr/>
          <a:lstStyle/>
          <a:p>
            <a:fld id="{2DDA8BBF-FC86-4BD3-AC8F-3C0E448C8B0A}" type="datetimeFigureOut">
              <a:rPr lang="es-PE" smtClean="0"/>
              <a:pPr/>
              <a:t>14/04/2015</a:t>
            </a:fld>
            <a:endParaRPr lang="es-PE"/>
          </a:p>
        </p:txBody>
      </p:sp>
      <p:sp>
        <p:nvSpPr>
          <p:cNvPr id="11" name="Footer Placeholder 10"/>
          <p:cNvSpPr>
            <a:spLocks noGrp="1"/>
          </p:cNvSpPr>
          <p:nvPr>
            <p:ph type="ftr" sz="quarter" idx="11"/>
          </p:nvPr>
        </p:nvSpPr>
        <p:spPr/>
        <p:txBody>
          <a:bodyPr/>
          <a:lstStyle/>
          <a:p>
            <a:endParaRPr lang="es-PE"/>
          </a:p>
        </p:txBody>
      </p:sp>
      <p:sp>
        <p:nvSpPr>
          <p:cNvPr id="12" name="Slide Number Placeholder 11"/>
          <p:cNvSpPr>
            <a:spLocks noGrp="1"/>
          </p:cNvSpPr>
          <p:nvPr>
            <p:ph type="sldNum" sz="quarter" idx="12"/>
          </p:nvPr>
        </p:nvSpPr>
        <p:spPr/>
        <p:txBody>
          <a:bodyPr/>
          <a:lstStyle/>
          <a:p>
            <a:fld id="{122BA9E8-305D-4E28-B48F-34FB97A0AB3A}" type="slidenum">
              <a:rPr lang="es-PE" smtClean="0"/>
              <a:pPr/>
              <a:t>‹Nº›</a:t>
            </a:fld>
            <a:endParaRPr lang="es-PE"/>
          </a:p>
        </p:txBody>
      </p:sp>
    </p:spTree>
    <p:extLst>
      <p:ext uri="{BB962C8B-B14F-4D97-AF65-F5344CB8AC3E}">
        <p14:creationId xmlns:p14="http://schemas.microsoft.com/office/powerpoint/2010/main" val="3434660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smtClean="0"/>
              <a:t>Haga clic para modificar el estilo de título del patrón</a:t>
            </a:r>
            <a:endParaRPr lang="en-US" dirty="0"/>
          </a:p>
        </p:txBody>
      </p:sp>
      <p:sp>
        <p:nvSpPr>
          <p:cNvPr id="2" name="Date Placeholder 1"/>
          <p:cNvSpPr>
            <a:spLocks noGrp="1"/>
          </p:cNvSpPr>
          <p:nvPr>
            <p:ph type="dt" sz="half" idx="10"/>
          </p:nvPr>
        </p:nvSpPr>
        <p:spPr/>
        <p:txBody>
          <a:bodyPr/>
          <a:lstStyle/>
          <a:p>
            <a:fld id="{2DDA8BBF-FC86-4BD3-AC8F-3C0E448C8B0A}" type="datetimeFigureOut">
              <a:rPr lang="es-PE" smtClean="0"/>
              <a:pPr/>
              <a:t>14/04/2015</a:t>
            </a:fld>
            <a:endParaRPr lang="es-PE"/>
          </a:p>
        </p:txBody>
      </p:sp>
      <p:sp>
        <p:nvSpPr>
          <p:cNvPr id="7" name="Footer Placeholder 6"/>
          <p:cNvSpPr>
            <a:spLocks noGrp="1"/>
          </p:cNvSpPr>
          <p:nvPr>
            <p:ph type="ftr" sz="quarter" idx="11"/>
          </p:nvPr>
        </p:nvSpPr>
        <p:spPr/>
        <p:txBody>
          <a:bodyPr/>
          <a:lstStyle/>
          <a:p>
            <a:endParaRPr lang="es-PE"/>
          </a:p>
        </p:txBody>
      </p:sp>
      <p:sp>
        <p:nvSpPr>
          <p:cNvPr id="8" name="Slide Number Placeholder 7"/>
          <p:cNvSpPr>
            <a:spLocks noGrp="1"/>
          </p:cNvSpPr>
          <p:nvPr>
            <p:ph type="sldNum" sz="quarter" idx="12"/>
          </p:nvPr>
        </p:nvSpPr>
        <p:spPr/>
        <p:txBody>
          <a:bodyPr/>
          <a:lstStyle/>
          <a:p>
            <a:fld id="{122BA9E8-305D-4E28-B48F-34FB97A0AB3A}" type="slidenum">
              <a:rPr lang="es-PE" smtClean="0"/>
              <a:pPr/>
              <a:t>‹Nº›</a:t>
            </a:fld>
            <a:endParaRPr lang="es-PE"/>
          </a:p>
        </p:txBody>
      </p:sp>
    </p:spTree>
    <p:extLst>
      <p:ext uri="{BB962C8B-B14F-4D97-AF65-F5344CB8AC3E}">
        <p14:creationId xmlns:p14="http://schemas.microsoft.com/office/powerpoint/2010/main" val="3309101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DDA8BBF-FC86-4BD3-AC8F-3C0E448C8B0A}" type="datetimeFigureOut">
              <a:rPr lang="es-PE" smtClean="0"/>
              <a:pPr/>
              <a:t>14/04/2015</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122BA9E8-305D-4E28-B48F-34FB97A0AB3A}" type="slidenum">
              <a:rPr lang="es-PE" smtClean="0"/>
              <a:pPr/>
              <a:t>‹Nº›</a:t>
            </a:fld>
            <a:endParaRPr lang="es-PE"/>
          </a:p>
        </p:txBody>
      </p:sp>
    </p:spTree>
    <p:extLst>
      <p:ext uri="{BB962C8B-B14F-4D97-AF65-F5344CB8AC3E}">
        <p14:creationId xmlns:p14="http://schemas.microsoft.com/office/powerpoint/2010/main" val="2891288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Date Placeholder 7"/>
          <p:cNvSpPr>
            <a:spLocks noGrp="1"/>
          </p:cNvSpPr>
          <p:nvPr>
            <p:ph type="dt" sz="half" idx="10"/>
          </p:nvPr>
        </p:nvSpPr>
        <p:spPr/>
        <p:txBody>
          <a:bodyPr/>
          <a:lstStyle/>
          <a:p>
            <a:fld id="{2DDA8BBF-FC86-4BD3-AC8F-3C0E448C8B0A}" type="datetimeFigureOut">
              <a:rPr lang="es-PE" smtClean="0"/>
              <a:pPr/>
              <a:t>14/04/2015</a:t>
            </a:fld>
            <a:endParaRPr lang="es-PE"/>
          </a:p>
        </p:txBody>
      </p:sp>
      <p:sp>
        <p:nvSpPr>
          <p:cNvPr id="9" name="Footer Placeholder 8"/>
          <p:cNvSpPr>
            <a:spLocks noGrp="1"/>
          </p:cNvSpPr>
          <p:nvPr>
            <p:ph type="ftr" sz="quarter" idx="11"/>
          </p:nvPr>
        </p:nvSpPr>
        <p:spPr/>
        <p:txBody>
          <a:bodyPr/>
          <a:lstStyle/>
          <a:p>
            <a:endParaRPr lang="es-PE"/>
          </a:p>
        </p:txBody>
      </p:sp>
      <p:sp>
        <p:nvSpPr>
          <p:cNvPr id="10" name="Slide Number Placeholder 9"/>
          <p:cNvSpPr>
            <a:spLocks noGrp="1"/>
          </p:cNvSpPr>
          <p:nvPr>
            <p:ph type="sldNum" sz="quarter" idx="12"/>
          </p:nvPr>
        </p:nvSpPr>
        <p:spPr/>
        <p:txBody>
          <a:bodyPr/>
          <a:lstStyle/>
          <a:p>
            <a:fld id="{122BA9E8-305D-4E28-B48F-34FB97A0AB3A}" type="slidenum">
              <a:rPr lang="es-PE" smtClean="0"/>
              <a:pPr/>
              <a:t>‹Nº›</a:t>
            </a:fld>
            <a:endParaRPr lang="es-PE"/>
          </a:p>
        </p:txBody>
      </p:sp>
    </p:spTree>
    <p:extLst>
      <p:ext uri="{BB962C8B-B14F-4D97-AF65-F5344CB8AC3E}">
        <p14:creationId xmlns:p14="http://schemas.microsoft.com/office/powerpoint/2010/main" val="1143773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Date Placeholder 7"/>
          <p:cNvSpPr>
            <a:spLocks noGrp="1"/>
          </p:cNvSpPr>
          <p:nvPr>
            <p:ph type="dt" sz="half" idx="10"/>
          </p:nvPr>
        </p:nvSpPr>
        <p:spPr/>
        <p:txBody>
          <a:bodyPr/>
          <a:lstStyle/>
          <a:p>
            <a:fld id="{2DDA8BBF-FC86-4BD3-AC8F-3C0E448C8B0A}" type="datetimeFigureOut">
              <a:rPr lang="es-PE" smtClean="0"/>
              <a:pPr/>
              <a:t>14/04/2015</a:t>
            </a:fld>
            <a:endParaRPr lang="es-PE"/>
          </a:p>
        </p:txBody>
      </p:sp>
      <p:sp>
        <p:nvSpPr>
          <p:cNvPr id="9" name="Footer Placeholder 8"/>
          <p:cNvSpPr>
            <a:spLocks noGrp="1"/>
          </p:cNvSpPr>
          <p:nvPr>
            <p:ph type="ftr" sz="quarter" idx="11"/>
          </p:nvPr>
        </p:nvSpPr>
        <p:spPr>
          <a:xfrm>
            <a:off x="3499101" y="6356350"/>
            <a:ext cx="5911517" cy="365125"/>
          </a:xfrm>
        </p:spPr>
        <p:txBody>
          <a:bodyPr/>
          <a:lstStyle/>
          <a:p>
            <a:endParaRPr lang="es-PE"/>
          </a:p>
        </p:txBody>
      </p:sp>
      <p:sp>
        <p:nvSpPr>
          <p:cNvPr id="10" name="Slide Number Placeholder 9"/>
          <p:cNvSpPr>
            <a:spLocks noGrp="1"/>
          </p:cNvSpPr>
          <p:nvPr>
            <p:ph type="sldNum" sz="quarter" idx="12"/>
          </p:nvPr>
        </p:nvSpPr>
        <p:spPr/>
        <p:txBody>
          <a:bodyPr/>
          <a:lstStyle/>
          <a:p>
            <a:fld id="{122BA9E8-305D-4E28-B48F-34FB97A0AB3A}" type="slidenum">
              <a:rPr lang="es-PE" smtClean="0"/>
              <a:pPr/>
              <a:t>‹Nº›</a:t>
            </a:fld>
            <a:endParaRPr lang="es-PE"/>
          </a:p>
        </p:txBody>
      </p:sp>
    </p:spTree>
    <p:extLst>
      <p:ext uri="{BB962C8B-B14F-4D97-AF65-F5344CB8AC3E}">
        <p14:creationId xmlns:p14="http://schemas.microsoft.com/office/powerpoint/2010/main" val="3806114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2DDA8BBF-FC86-4BD3-AC8F-3C0E448C8B0A}" type="datetimeFigureOut">
              <a:rPr lang="es-PE" smtClean="0"/>
              <a:pPr/>
              <a:t>14/04/2015</a:t>
            </a:fld>
            <a:endParaRPr lang="es-PE"/>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s-PE"/>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122BA9E8-305D-4E28-B48F-34FB97A0AB3A}" type="slidenum">
              <a:rPr lang="es-PE" smtClean="0"/>
              <a:pPr/>
              <a:t>‹Nº›</a:t>
            </a:fld>
            <a:endParaRPr lang="es-PE"/>
          </a:p>
        </p:txBody>
      </p:sp>
    </p:spTree>
    <p:extLst>
      <p:ext uri="{BB962C8B-B14F-4D97-AF65-F5344CB8AC3E}">
        <p14:creationId xmlns:p14="http://schemas.microsoft.com/office/powerpoint/2010/main" val="261591404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es.wikipedia.org/wiki/Archivo:UML_Diagrams.jp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google.com.pe/url?sa=i&amp;rct=j&amp;q=&amp;esrc=s&amp;frm=1&amp;source=images&amp;cd=&amp;cad=rja&amp;docid=e_uifPk7lBO1rM&amp;tbnid=l3QZwBhgF4yAWM:&amp;ved=0CAUQjRw&amp;url=http://aeronoticias.com.pe/noticiero/index.php?option=com_content&amp;view=article&amp;id=43117:drones-monitorean-rios-y-barrancas-en-puebla&amp;catid=14:14&amp;Itemid=574&amp;ei=gA-FUurzIvWn4AOnsoHwCg&amp;bvm=bv.56343320,d.dmg&amp;psig=AFQjCNEwJq2xxYc8KiRqN6oEbS2PHaRMEQ&amp;ust=1384538314128528"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s-PE" sz="4000" dirty="0" smtClean="0"/>
              <a:t>EL SISTEMA DE INFORMACIÓN GEOGRÁFICA – SIGDA EN EL CATASTRO ARQUEOLÓGICO DEL PERÚ</a:t>
            </a:r>
            <a:endParaRPr lang="es-PE" sz="4000" dirty="0"/>
          </a:p>
        </p:txBody>
      </p:sp>
      <p:sp>
        <p:nvSpPr>
          <p:cNvPr id="3" name="Subtítulo 2"/>
          <p:cNvSpPr>
            <a:spLocks noGrp="1"/>
          </p:cNvSpPr>
          <p:nvPr>
            <p:ph type="subTitle" idx="1"/>
          </p:nvPr>
        </p:nvSpPr>
        <p:spPr/>
        <p:txBody>
          <a:bodyPr>
            <a:normAutofit fontScale="47500" lnSpcReduction="20000"/>
          </a:bodyPr>
          <a:lstStyle/>
          <a:p>
            <a:r>
              <a:rPr lang="es-PE" sz="4200" b="1" dirty="0"/>
              <a:t>LUIS ALBERTO SALCEDO CAMPOS</a:t>
            </a:r>
          </a:p>
          <a:p>
            <a:r>
              <a:rPr lang="es-PE" sz="2900" b="1" dirty="0"/>
              <a:t>Responsable del Área de Geomática</a:t>
            </a:r>
          </a:p>
          <a:p>
            <a:r>
              <a:rPr lang="es-PE" sz="2100" dirty="0" smtClean="0"/>
              <a:t>DIRECCIÓN DE CATASTRO Y SANEAMIENTO FISICO LEGAL – DSFL / DGPA</a:t>
            </a:r>
            <a:endParaRPr lang="es-PE" sz="2100" dirty="0"/>
          </a:p>
        </p:txBody>
      </p:sp>
    </p:spTree>
    <p:extLst>
      <p:ext uri="{BB962C8B-B14F-4D97-AF65-F5344CB8AC3E}">
        <p14:creationId xmlns:p14="http://schemas.microsoft.com/office/powerpoint/2010/main" val="21912976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PE" sz="3200" dirty="0" smtClean="0"/>
              <a:t>SISTEMA DE INFORMACIÓN GEOGRÁFICA</a:t>
            </a:r>
            <a:endParaRPr lang="es-PE" sz="3200" dirty="0"/>
          </a:p>
        </p:txBody>
      </p:sp>
      <p:sp>
        <p:nvSpPr>
          <p:cNvPr id="3" name="Marcador de contenido 2"/>
          <p:cNvSpPr>
            <a:spLocks noGrp="1"/>
          </p:cNvSpPr>
          <p:nvPr>
            <p:ph sz="half" idx="1"/>
          </p:nvPr>
        </p:nvSpPr>
        <p:spPr/>
        <p:txBody>
          <a:bodyPr anchor="t"/>
          <a:lstStyle/>
          <a:p>
            <a:pPr marL="0" indent="0" algn="just">
              <a:buNone/>
            </a:pPr>
            <a:r>
              <a:rPr lang="es-PE" dirty="0" smtClean="0"/>
              <a:t>Un </a:t>
            </a:r>
            <a:r>
              <a:rPr lang="es-PE" dirty="0"/>
              <a:t>SIG utiliza un modelo de información geográfica basado en capas para caracterizar y describir nuestro mundo</a:t>
            </a:r>
            <a:r>
              <a:rPr lang="es-PE" dirty="0" smtClean="0"/>
              <a:t>.</a:t>
            </a:r>
            <a:endParaRPr lang="es-PE" dirty="0"/>
          </a:p>
        </p:txBody>
      </p:sp>
      <p:sp>
        <p:nvSpPr>
          <p:cNvPr id="7" name="Marcador de contenido 6"/>
          <p:cNvSpPr>
            <a:spLocks noGrp="1"/>
          </p:cNvSpPr>
          <p:nvPr>
            <p:ph sz="half" idx="2"/>
          </p:nvPr>
        </p:nvSpPr>
        <p:spPr/>
        <p:txBody>
          <a:bodyPr anchor="t"/>
          <a:lstStyle/>
          <a:p>
            <a:pPr marL="0" indent="0" algn="just">
              <a:buNone/>
            </a:pPr>
            <a:r>
              <a:rPr lang="es-PE" dirty="0"/>
              <a:t>Un SIG tiene un conjunto completo de herramientas de transformación analíticas y de datos para realizar análisis espacial y procesamiento de datos</a:t>
            </a:r>
          </a:p>
        </p:txBody>
      </p:sp>
      <p:pic>
        <p:nvPicPr>
          <p:cNvPr id="6" name="Imagen 5"/>
          <p:cNvPicPr>
            <a:picLocks noChangeAspect="1"/>
          </p:cNvPicPr>
          <p:nvPr/>
        </p:nvPicPr>
        <p:blipFill>
          <a:blip r:embed="rId2" cstate="print"/>
          <a:stretch>
            <a:fillRect/>
          </a:stretch>
        </p:blipFill>
        <p:spPr>
          <a:xfrm>
            <a:off x="3879011" y="2799925"/>
            <a:ext cx="3452521" cy="3189395"/>
          </a:xfrm>
          <a:prstGeom prst="rect">
            <a:avLst/>
          </a:prstGeom>
        </p:spPr>
      </p:pic>
      <p:pic>
        <p:nvPicPr>
          <p:cNvPr id="8" name="Imagen 7"/>
          <p:cNvPicPr>
            <a:picLocks noChangeAspect="1"/>
          </p:cNvPicPr>
          <p:nvPr/>
        </p:nvPicPr>
        <p:blipFill>
          <a:blip r:embed="rId3" cstate="print"/>
          <a:stretch>
            <a:fillRect/>
          </a:stretch>
        </p:blipFill>
        <p:spPr>
          <a:xfrm>
            <a:off x="7578457" y="2799925"/>
            <a:ext cx="3954046" cy="3189396"/>
          </a:xfrm>
          <a:prstGeom prst="rect">
            <a:avLst/>
          </a:prstGeom>
        </p:spPr>
      </p:pic>
    </p:spTree>
    <p:extLst>
      <p:ext uri="{BB962C8B-B14F-4D97-AF65-F5344CB8AC3E}">
        <p14:creationId xmlns:p14="http://schemas.microsoft.com/office/powerpoint/2010/main" val="1753697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DATOS SIG</a:t>
            </a:r>
            <a:endParaRPr lang="es-PE"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91737" y="795647"/>
            <a:ext cx="3400994" cy="3390781"/>
          </a:xfrm>
        </p:spPr>
      </p:pic>
      <p:pic>
        <p:nvPicPr>
          <p:cNvPr id="5" name="Imagen 4"/>
          <p:cNvPicPr>
            <a:picLocks noChangeAspect="1"/>
          </p:cNvPicPr>
          <p:nvPr/>
        </p:nvPicPr>
        <p:blipFill>
          <a:blip r:embed="rId3" cstate="print"/>
          <a:stretch>
            <a:fillRect/>
          </a:stretch>
        </p:blipFill>
        <p:spPr>
          <a:xfrm>
            <a:off x="7235752" y="795647"/>
            <a:ext cx="4418398" cy="5314436"/>
          </a:xfrm>
          <a:prstGeom prst="rect">
            <a:avLst/>
          </a:prstGeom>
        </p:spPr>
      </p:pic>
      <p:pic>
        <p:nvPicPr>
          <p:cNvPr id="6" name="Imagen 5"/>
          <p:cNvPicPr>
            <a:picLocks noChangeAspect="1"/>
          </p:cNvPicPr>
          <p:nvPr/>
        </p:nvPicPr>
        <p:blipFill>
          <a:blip r:embed="rId4" cstate="print"/>
          <a:stretch>
            <a:fillRect/>
          </a:stretch>
        </p:blipFill>
        <p:spPr>
          <a:xfrm>
            <a:off x="3813805" y="4266672"/>
            <a:ext cx="3148297" cy="1843411"/>
          </a:xfrm>
          <a:prstGeom prst="rect">
            <a:avLst/>
          </a:prstGeom>
        </p:spPr>
      </p:pic>
    </p:spTree>
    <p:extLst>
      <p:ext uri="{BB962C8B-B14F-4D97-AF65-F5344CB8AC3E}">
        <p14:creationId xmlns:p14="http://schemas.microsoft.com/office/powerpoint/2010/main" val="3626091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SALIDA DE DATOS DIGITALES</a:t>
            </a:r>
            <a:endParaRPr lang="es-PE" dirty="0"/>
          </a:p>
        </p:txBody>
      </p:sp>
      <p:pic>
        <p:nvPicPr>
          <p:cNvPr id="5" name="Marcador de contenido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48229"/>
          <a:stretch/>
        </p:blipFill>
        <p:spPr>
          <a:xfrm>
            <a:off x="3476093" y="789521"/>
            <a:ext cx="4527876" cy="3203410"/>
          </a:xfrm>
        </p:spPr>
      </p:pic>
      <p:pic>
        <p:nvPicPr>
          <p:cNvPr id="7" name="Marcador de contenido 4"/>
          <p:cNvPicPr>
            <a:picLocks noChangeAspect="1"/>
          </p:cNvPicPr>
          <p:nvPr/>
        </p:nvPicPr>
        <p:blipFill rotWithShape="1">
          <a:blip r:embed="rId2" cstate="print">
            <a:extLst>
              <a:ext uri="{28A0092B-C50C-407E-A947-70E740481C1C}">
                <a14:useLocalDpi xmlns:a14="http://schemas.microsoft.com/office/drawing/2010/main" val="0"/>
              </a:ext>
            </a:extLst>
          </a:blip>
          <a:srcRect t="52041"/>
          <a:stretch/>
        </p:blipFill>
        <p:spPr>
          <a:xfrm>
            <a:off x="7250460" y="3099460"/>
            <a:ext cx="4527877" cy="2967572"/>
          </a:xfrm>
          <a:prstGeom prst="rect">
            <a:avLst/>
          </a:prstGeom>
        </p:spPr>
      </p:pic>
    </p:spTree>
    <p:extLst>
      <p:ext uri="{BB962C8B-B14F-4D97-AF65-F5344CB8AC3E}">
        <p14:creationId xmlns:p14="http://schemas.microsoft.com/office/powerpoint/2010/main" val="2352180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PE" sz="3200" dirty="0" smtClean="0"/>
              <a:t>CLASIFICACION DE LOS SIG EN ARQUEOLOGIA</a:t>
            </a:r>
            <a:endParaRPr lang="es-PE" sz="3200" dirty="0"/>
          </a:p>
        </p:txBody>
      </p:sp>
      <p:sp>
        <p:nvSpPr>
          <p:cNvPr id="3" name="2 Marcador de contenido"/>
          <p:cNvSpPr>
            <a:spLocks noGrp="1"/>
          </p:cNvSpPr>
          <p:nvPr>
            <p:ph idx="1"/>
          </p:nvPr>
        </p:nvSpPr>
        <p:spPr/>
        <p:txBody>
          <a:bodyPr>
            <a:normAutofit/>
          </a:bodyPr>
          <a:lstStyle/>
          <a:p>
            <a:r>
              <a:rPr lang="es-PE" sz="2400" dirty="0" smtClean="0"/>
              <a:t>SIG Para Fines Específicos.</a:t>
            </a:r>
          </a:p>
          <a:p>
            <a:r>
              <a:rPr lang="es-PE" sz="2400" dirty="0" smtClean="0"/>
              <a:t>SIG de Administración y Gestión de </a:t>
            </a:r>
            <a:r>
              <a:rPr lang="es-PE" sz="2400" u="sng" dirty="0" smtClean="0"/>
              <a:t>Procesos Dinámicos</a:t>
            </a:r>
            <a:r>
              <a:rPr lang="es-PE" sz="2400" dirty="0" smtClean="0"/>
              <a:t>.</a:t>
            </a:r>
            <a:endParaRPr lang="es-PE"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PE" dirty="0" smtClean="0"/>
              <a:t>EL SISTEMA DE INFORMACIÓN GEOGRÁFICA DE ARQUEOLOGÍA - SIGDA</a:t>
            </a:r>
            <a:endParaRPr lang="es-PE" dirty="0"/>
          </a:p>
        </p:txBody>
      </p:sp>
      <p:sp>
        <p:nvSpPr>
          <p:cNvPr id="3" name="Marcador de texto 2"/>
          <p:cNvSpPr>
            <a:spLocks noGrp="1"/>
          </p:cNvSpPr>
          <p:nvPr>
            <p:ph type="body" idx="1"/>
          </p:nvPr>
        </p:nvSpPr>
        <p:spPr/>
        <p:txBody>
          <a:bodyPr>
            <a:normAutofit lnSpcReduction="10000"/>
          </a:bodyPr>
          <a:lstStyle/>
          <a:p>
            <a:r>
              <a:rPr lang="es-PE" dirty="0" smtClean="0"/>
              <a:t>DESARROLLO E IMPLEMENTACIÓN DE UNA HERRAMIENTA PARA LA TOMA DE DECISIONES, SOPORTE DEL CATASTRO ARQUEOLÓGICO MULTIFINALITARIO</a:t>
            </a:r>
            <a:endParaRPr lang="es-PE" dirty="0"/>
          </a:p>
        </p:txBody>
      </p:sp>
    </p:spTree>
    <p:extLst>
      <p:ext uri="{BB962C8B-B14F-4D97-AF65-F5344CB8AC3E}">
        <p14:creationId xmlns:p14="http://schemas.microsoft.com/office/powerpoint/2010/main" val="1879664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fontScale="92500" lnSpcReduction="10000"/>
          </a:bodyPr>
          <a:lstStyle/>
          <a:p>
            <a:pPr>
              <a:buNone/>
            </a:pPr>
            <a:r>
              <a:rPr lang="es-PE" sz="1200" dirty="0"/>
              <a:t>Dato Generado: Delimitación de MAP</a:t>
            </a:r>
          </a:p>
          <a:p>
            <a:pPr>
              <a:buNone/>
            </a:pPr>
            <a:r>
              <a:rPr lang="es-PE" sz="1200" dirty="0"/>
              <a:t>Escala de Trabajo: 1/1000</a:t>
            </a:r>
          </a:p>
          <a:p>
            <a:pPr>
              <a:buNone/>
            </a:pPr>
            <a:r>
              <a:rPr lang="es-PE" sz="1200" dirty="0"/>
              <a:t>Tipo de Geometría: Polígono</a:t>
            </a:r>
          </a:p>
          <a:p>
            <a:pPr>
              <a:buNone/>
            </a:pPr>
            <a:r>
              <a:rPr lang="es-PE" sz="1200" dirty="0"/>
              <a:t>Base de Datos: </a:t>
            </a:r>
            <a:r>
              <a:rPr lang="es-PE" sz="1200" dirty="0" err="1"/>
              <a:t>Geodatabase</a:t>
            </a:r>
            <a:r>
              <a:rPr lang="es-PE" sz="1200" dirty="0"/>
              <a:t> (</a:t>
            </a:r>
            <a:r>
              <a:rPr lang="es-PE" sz="1200" dirty="0" err="1"/>
              <a:t>ArcGIS</a:t>
            </a:r>
            <a:r>
              <a:rPr lang="es-PE" sz="1200" dirty="0"/>
              <a:t>)</a:t>
            </a:r>
          </a:p>
          <a:p>
            <a:pPr>
              <a:buNone/>
            </a:pPr>
            <a:endParaRPr lang="es-PE" sz="1200" dirty="0"/>
          </a:p>
          <a:p>
            <a:pPr>
              <a:buNone/>
            </a:pPr>
            <a:endParaRPr lang="es-PE" sz="1200" dirty="0"/>
          </a:p>
          <a:p>
            <a:pPr>
              <a:buNone/>
            </a:pPr>
            <a:endParaRPr lang="es-PE" sz="1200" dirty="0"/>
          </a:p>
          <a:p>
            <a:pPr>
              <a:buNone/>
            </a:pPr>
            <a:r>
              <a:rPr lang="es-PE" sz="1200" dirty="0"/>
              <a:t>Dato Generado: Registro de MAP</a:t>
            </a:r>
          </a:p>
          <a:p>
            <a:pPr>
              <a:buNone/>
            </a:pPr>
            <a:r>
              <a:rPr lang="es-PE" sz="1200" dirty="0"/>
              <a:t>Escala de Trabajo: 1/100000</a:t>
            </a:r>
          </a:p>
          <a:p>
            <a:pPr>
              <a:buNone/>
            </a:pPr>
            <a:r>
              <a:rPr lang="es-PE" sz="1200" dirty="0"/>
              <a:t>Tipo de Geometría: Punto</a:t>
            </a:r>
          </a:p>
          <a:p>
            <a:pPr>
              <a:buNone/>
            </a:pPr>
            <a:r>
              <a:rPr lang="es-PE" sz="1200" dirty="0"/>
              <a:t>Base de Datos: </a:t>
            </a:r>
            <a:r>
              <a:rPr lang="es-PE" sz="1200" dirty="0" err="1"/>
              <a:t>Geodatabase</a:t>
            </a:r>
            <a:r>
              <a:rPr lang="es-PE" sz="1200" dirty="0"/>
              <a:t> (</a:t>
            </a:r>
            <a:r>
              <a:rPr lang="es-PE" sz="1200" dirty="0" err="1"/>
              <a:t>ArcGIS</a:t>
            </a:r>
            <a:r>
              <a:rPr lang="es-PE" sz="1200" dirty="0"/>
              <a:t>)</a:t>
            </a:r>
          </a:p>
          <a:p>
            <a:pPr>
              <a:buNone/>
            </a:pPr>
            <a:endParaRPr lang="es-PE" sz="1200" dirty="0"/>
          </a:p>
          <a:p>
            <a:pPr>
              <a:buNone/>
            </a:pPr>
            <a:endParaRPr lang="es-PE" sz="1200" dirty="0"/>
          </a:p>
          <a:p>
            <a:pPr>
              <a:buNone/>
            </a:pPr>
            <a:endParaRPr lang="es-PE" sz="1200" dirty="0"/>
          </a:p>
          <a:p>
            <a:pPr>
              <a:buNone/>
            </a:pPr>
            <a:r>
              <a:rPr lang="es-PE" sz="1200" dirty="0"/>
              <a:t>Dato Generado: Certificados de Inexistencia de Restos Arqueológicos - CIRAS</a:t>
            </a:r>
          </a:p>
          <a:p>
            <a:pPr>
              <a:buNone/>
            </a:pPr>
            <a:r>
              <a:rPr lang="es-PE" sz="1200" dirty="0"/>
              <a:t>Escala de Trabajo: 1/1000</a:t>
            </a:r>
          </a:p>
          <a:p>
            <a:pPr>
              <a:buNone/>
            </a:pPr>
            <a:r>
              <a:rPr lang="es-PE" sz="1200" dirty="0"/>
              <a:t>Tipo de Geometría: Polígono</a:t>
            </a:r>
          </a:p>
          <a:p>
            <a:pPr>
              <a:buNone/>
            </a:pPr>
            <a:r>
              <a:rPr lang="es-PE" sz="1200" dirty="0"/>
              <a:t>Base de Datos: </a:t>
            </a:r>
            <a:r>
              <a:rPr lang="es-PE" sz="1200" dirty="0" err="1"/>
              <a:t>AutoCAD</a:t>
            </a:r>
            <a:r>
              <a:rPr lang="es-PE" sz="1200" dirty="0"/>
              <a:t> y </a:t>
            </a:r>
            <a:r>
              <a:rPr lang="es-PE" sz="1200" dirty="0" err="1"/>
              <a:t>MSAccess</a:t>
            </a:r>
            <a:endParaRPr lang="es-PE" sz="1200" dirty="0"/>
          </a:p>
          <a:p>
            <a:endParaRPr lang="es-PE" sz="1200" dirty="0"/>
          </a:p>
        </p:txBody>
      </p:sp>
      <p:sp>
        <p:nvSpPr>
          <p:cNvPr id="2" name="1 Título"/>
          <p:cNvSpPr>
            <a:spLocks noGrp="1"/>
          </p:cNvSpPr>
          <p:nvPr>
            <p:ph type="title"/>
          </p:nvPr>
        </p:nvSpPr>
        <p:spPr/>
        <p:txBody>
          <a:bodyPr/>
          <a:lstStyle/>
          <a:p>
            <a:r>
              <a:rPr lang="es-PE" dirty="0" smtClean="0"/>
              <a:t>DESCRIPCION DE LOS DATOS</a:t>
            </a:r>
            <a:endParaRPr lang="es-PE" dirty="0"/>
          </a:p>
        </p:txBody>
      </p:sp>
      <p:pic>
        <p:nvPicPr>
          <p:cNvPr id="6" name="Picture 2" descr="Entidades de puntos"/>
          <p:cNvPicPr>
            <a:picLocks noChangeAspect="1" noChangeArrowheads="1"/>
          </p:cNvPicPr>
          <p:nvPr/>
        </p:nvPicPr>
        <p:blipFill>
          <a:blip r:embed="rId2" cstate="print"/>
          <a:srcRect/>
          <a:stretch>
            <a:fillRect/>
          </a:stretch>
        </p:blipFill>
        <p:spPr bwMode="auto">
          <a:xfrm>
            <a:off x="7384349" y="2655967"/>
            <a:ext cx="1322703" cy="1134819"/>
          </a:xfrm>
          <a:prstGeom prst="rect">
            <a:avLst/>
          </a:prstGeom>
          <a:noFill/>
        </p:spPr>
      </p:pic>
      <p:pic>
        <p:nvPicPr>
          <p:cNvPr id="7" name="Picture 4" descr="Entidades poligonales"/>
          <p:cNvPicPr>
            <a:picLocks noChangeAspect="1" noChangeArrowheads="1"/>
          </p:cNvPicPr>
          <p:nvPr/>
        </p:nvPicPr>
        <p:blipFill>
          <a:blip r:embed="rId3" cstate="print"/>
          <a:srcRect/>
          <a:stretch>
            <a:fillRect/>
          </a:stretch>
        </p:blipFill>
        <p:spPr bwMode="auto">
          <a:xfrm>
            <a:off x="7296416" y="864108"/>
            <a:ext cx="1498571" cy="997231"/>
          </a:xfrm>
          <a:prstGeom prst="rect">
            <a:avLst/>
          </a:prstGeom>
          <a:noFill/>
        </p:spPr>
      </p:pic>
      <p:pic>
        <p:nvPicPr>
          <p:cNvPr id="8" name="Picture 4" descr="Entidades poligonales"/>
          <p:cNvPicPr>
            <a:picLocks noChangeAspect="1" noChangeArrowheads="1"/>
          </p:cNvPicPr>
          <p:nvPr/>
        </p:nvPicPr>
        <p:blipFill>
          <a:blip r:embed="rId3" cstate="print"/>
          <a:srcRect/>
          <a:stretch>
            <a:fillRect/>
          </a:stretch>
        </p:blipFill>
        <p:spPr bwMode="auto">
          <a:xfrm>
            <a:off x="9111264" y="4727789"/>
            <a:ext cx="1498571" cy="997231"/>
          </a:xfrm>
          <a:prstGeom prst="rect">
            <a:avLst/>
          </a:prstGeom>
          <a:noFill/>
        </p:spPr>
      </p:pic>
    </p:spTree>
    <p:extLst>
      <p:ext uri="{BB962C8B-B14F-4D97-AF65-F5344CB8AC3E}">
        <p14:creationId xmlns:p14="http://schemas.microsoft.com/office/powerpoint/2010/main" val="1614797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a:prstGeom prst="rect">
            <a:avLst/>
          </a:prstGeom>
        </p:spPr>
        <p:txBody>
          <a:bodyPr/>
          <a:lstStyle/>
          <a:p>
            <a:r>
              <a:rPr lang="es-PE" smtClean="0"/>
              <a:t>Sistema de Información Geográfica de la Dirección de Arqueología - SIGDA</a:t>
            </a:r>
            <a:endParaRPr lang="en-US" dirty="0"/>
          </a:p>
        </p:txBody>
      </p:sp>
      <p:sp>
        <p:nvSpPr>
          <p:cNvPr id="2" name="1 Título"/>
          <p:cNvSpPr>
            <a:spLocks noGrp="1"/>
          </p:cNvSpPr>
          <p:nvPr>
            <p:ph type="title"/>
          </p:nvPr>
        </p:nvSpPr>
        <p:spPr/>
        <p:txBody>
          <a:bodyPr/>
          <a:lstStyle/>
          <a:p>
            <a:r>
              <a:rPr lang="es-PE" dirty="0" smtClean="0"/>
              <a:t>DETALLES</a:t>
            </a:r>
            <a:endParaRPr lang="es-PE" dirty="0"/>
          </a:p>
        </p:txBody>
      </p:sp>
      <p:sp>
        <p:nvSpPr>
          <p:cNvPr id="5" name="4 CuadroTexto"/>
          <p:cNvSpPr txBox="1">
            <a:spLocks noChangeArrowheads="1"/>
          </p:cNvSpPr>
          <p:nvPr/>
        </p:nvSpPr>
        <p:spPr bwMode="auto">
          <a:xfrm>
            <a:off x="4787243" y="4894721"/>
            <a:ext cx="1572324" cy="276999"/>
          </a:xfrm>
          <a:prstGeom prst="rect">
            <a:avLst/>
          </a:prstGeom>
          <a:noFill/>
          <a:ln w="9525">
            <a:noFill/>
            <a:miter lim="800000"/>
            <a:headEnd/>
            <a:tailEnd/>
          </a:ln>
        </p:spPr>
        <p:txBody>
          <a:bodyPr wrap="square">
            <a:spAutoFit/>
          </a:bodyPr>
          <a:lstStyle/>
          <a:p>
            <a:r>
              <a:rPr lang="es-PE" sz="1200" b="1" i="1" dirty="0">
                <a:latin typeface="Tw Cen MT"/>
              </a:rPr>
              <a:t>Huaca Santa Catalina</a:t>
            </a:r>
          </a:p>
        </p:txBody>
      </p:sp>
      <p:pic>
        <p:nvPicPr>
          <p:cNvPr id="6" name="Picture 5"/>
          <p:cNvPicPr>
            <a:picLocks noChangeAspect="1" noChangeArrowheads="1"/>
          </p:cNvPicPr>
          <p:nvPr/>
        </p:nvPicPr>
        <p:blipFill>
          <a:blip r:embed="rId4" cstate="print"/>
          <a:srcRect l="13282" t="14765" r="23626" b="8454"/>
          <a:stretch>
            <a:fillRect/>
          </a:stretch>
        </p:blipFill>
        <p:spPr bwMode="auto">
          <a:xfrm>
            <a:off x="3869268" y="2425348"/>
            <a:ext cx="3408274" cy="23319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Modelo 3.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7851407" y="2499046"/>
            <a:ext cx="3570904" cy="2258279"/>
          </a:xfrm>
          <a:prstGeom prst="rect">
            <a:avLst/>
          </a:prstGeom>
        </p:spPr>
      </p:pic>
    </p:spTree>
    <p:extLst>
      <p:ext uri="{BB962C8B-B14F-4D97-AF65-F5344CB8AC3E}">
        <p14:creationId xmlns:p14="http://schemas.microsoft.com/office/powerpoint/2010/main" val="1164092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PE" sz="2800" dirty="0" smtClean="0"/>
              <a:t>ADMINISTRACIÓN DE LOS DATOS</a:t>
            </a:r>
            <a:endParaRPr lang="es-PE" sz="2800" dirty="0"/>
          </a:p>
        </p:txBody>
      </p:sp>
      <p:pic>
        <p:nvPicPr>
          <p:cNvPr id="6" name="Marcador de contenido 5"/>
          <p:cNvPicPr>
            <a:picLocks noGrp="1" noChangeAspect="1"/>
          </p:cNvPicPr>
          <p:nvPr>
            <p:ph idx="1"/>
          </p:nvPr>
        </p:nvPicPr>
        <p:blipFill>
          <a:blip r:embed="rId2" cstate="print"/>
          <a:stretch>
            <a:fillRect/>
          </a:stretch>
        </p:blipFill>
        <p:spPr>
          <a:xfrm>
            <a:off x="3868738" y="1266600"/>
            <a:ext cx="7315200" cy="4315275"/>
          </a:xfrm>
          <a:prstGeom prst="rect">
            <a:avLst/>
          </a:prstGeom>
        </p:spPr>
      </p:pic>
    </p:spTree>
    <p:extLst>
      <p:ext uri="{BB962C8B-B14F-4D97-AF65-F5344CB8AC3E}">
        <p14:creationId xmlns:p14="http://schemas.microsoft.com/office/powerpoint/2010/main" val="1950095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CAMBIO DE ENFOQUE</a:t>
            </a:r>
            <a:endParaRPr lang="es-PE" dirty="0"/>
          </a:p>
        </p:txBody>
      </p:sp>
      <p:grpSp>
        <p:nvGrpSpPr>
          <p:cNvPr id="5" name="4 Grupo"/>
          <p:cNvGrpSpPr/>
          <p:nvPr/>
        </p:nvGrpSpPr>
        <p:grpSpPr>
          <a:xfrm>
            <a:off x="8715036" y="1606987"/>
            <a:ext cx="2502661" cy="1085554"/>
            <a:chOff x="5436096" y="1556792"/>
            <a:chExt cx="3024336" cy="1584176"/>
          </a:xfrm>
        </p:grpSpPr>
        <p:sp>
          <p:nvSpPr>
            <p:cNvPr id="6" name="5 Rectángulo redondeado"/>
            <p:cNvSpPr/>
            <p:nvPr/>
          </p:nvSpPr>
          <p:spPr>
            <a:xfrm>
              <a:off x="5436096" y="1556792"/>
              <a:ext cx="3024336" cy="1584176"/>
            </a:xfrm>
            <a:prstGeom prst="roundRect">
              <a:avLst>
                <a:gd name="adj" fmla="val 8332"/>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6 CuadroTexto"/>
            <p:cNvSpPr txBox="1"/>
            <p:nvPr/>
          </p:nvSpPr>
          <p:spPr>
            <a:xfrm>
              <a:off x="5450742" y="1628800"/>
              <a:ext cx="3002367" cy="1477328"/>
            </a:xfrm>
            <a:prstGeom prst="rect">
              <a:avLst/>
            </a:prstGeom>
            <a:noFill/>
          </p:spPr>
          <p:txBody>
            <a:bodyPr wrap="square" rtlCol="0">
              <a:spAutoFit/>
            </a:bodyPr>
            <a:lstStyle/>
            <a:p>
              <a:pPr algn="ctr"/>
              <a:r>
                <a:rPr lang="es-PE" sz="2000" dirty="0"/>
                <a:t>SISTEMA DE INFORMACIÓN GEOGRÁFICA</a:t>
              </a:r>
            </a:p>
          </p:txBody>
        </p:sp>
      </p:grpSp>
      <p:grpSp>
        <p:nvGrpSpPr>
          <p:cNvPr id="8" name="8 Grupo"/>
          <p:cNvGrpSpPr/>
          <p:nvPr/>
        </p:nvGrpSpPr>
        <p:grpSpPr>
          <a:xfrm>
            <a:off x="3779497" y="1662391"/>
            <a:ext cx="2502661" cy="3404693"/>
            <a:chOff x="179512" y="1628800"/>
            <a:chExt cx="3024336" cy="4968552"/>
          </a:xfrm>
        </p:grpSpPr>
        <p:sp>
          <p:nvSpPr>
            <p:cNvPr id="9" name="8 Rectángulo redondeado"/>
            <p:cNvSpPr/>
            <p:nvPr/>
          </p:nvSpPr>
          <p:spPr>
            <a:xfrm>
              <a:off x="179512" y="1628800"/>
              <a:ext cx="2664296" cy="4968552"/>
            </a:xfrm>
            <a:prstGeom prst="roundRect">
              <a:avLst>
                <a:gd name="adj" fmla="val 8332"/>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9 CuadroTexto"/>
            <p:cNvSpPr txBox="1"/>
            <p:nvPr/>
          </p:nvSpPr>
          <p:spPr>
            <a:xfrm>
              <a:off x="323528" y="1805661"/>
              <a:ext cx="2880320" cy="4446544"/>
            </a:xfrm>
            <a:prstGeom prst="rect">
              <a:avLst/>
            </a:prstGeom>
            <a:noFill/>
          </p:spPr>
          <p:txBody>
            <a:bodyPr wrap="square" rtlCol="0">
              <a:spAutoFit/>
            </a:bodyPr>
            <a:lstStyle/>
            <a:p>
              <a:pPr marL="514350" indent="-514350"/>
              <a:r>
                <a:rPr lang="es-PE" sz="1600" dirty="0"/>
                <a:t>BASE</a:t>
              </a:r>
            </a:p>
            <a:p>
              <a:r>
                <a:rPr lang="es-PE" sz="1600" dirty="0"/>
                <a:t>GRAFICA</a:t>
              </a:r>
            </a:p>
            <a:p>
              <a:endParaRPr lang="es-PE" sz="1600" dirty="0"/>
            </a:p>
            <a:p>
              <a:r>
                <a:rPr lang="es-PE" sz="1600" dirty="0"/>
                <a:t>LISTA DE MAP DECLARADOS</a:t>
              </a:r>
            </a:p>
            <a:p>
              <a:endParaRPr lang="es-PE" sz="1600" dirty="0"/>
            </a:p>
            <a:p>
              <a:r>
                <a:rPr lang="es-PE" sz="1600" dirty="0"/>
                <a:t>LISTA DE PLANOS APROBADOS</a:t>
              </a:r>
            </a:p>
            <a:p>
              <a:endParaRPr lang="es-PE" sz="1600" dirty="0"/>
            </a:p>
            <a:p>
              <a:r>
                <a:rPr lang="es-PE" sz="1600" dirty="0" smtClean="0"/>
                <a:t>EXPEDIENTES</a:t>
              </a:r>
            </a:p>
            <a:p>
              <a:r>
                <a:rPr lang="es-PE" sz="1600" dirty="0" smtClean="0"/>
                <a:t>TÉCNICOS</a:t>
              </a:r>
              <a:endParaRPr lang="es-PE" sz="1600" dirty="0"/>
            </a:p>
            <a:p>
              <a:r>
                <a:rPr lang="es-PE" sz="1600" dirty="0"/>
                <a:t>…</a:t>
              </a:r>
            </a:p>
          </p:txBody>
        </p:sp>
      </p:grpSp>
      <p:sp>
        <p:nvSpPr>
          <p:cNvPr id="11" name="10 Disco magnético"/>
          <p:cNvSpPr/>
          <p:nvPr/>
        </p:nvSpPr>
        <p:spPr>
          <a:xfrm>
            <a:off x="6688158" y="2268362"/>
            <a:ext cx="1090748" cy="1333137"/>
          </a:xfrm>
          <a:prstGeom prst="flowChartMagneticDisk">
            <a:avLst/>
          </a:prstGeom>
          <a:solidFill>
            <a:schemeClr val="accent1">
              <a:alpha val="70000"/>
            </a:schemeClr>
          </a:solidFill>
          <a:effectLst>
            <a:glow rad="228600">
              <a:schemeClr val="accent2">
                <a:satMod val="175000"/>
                <a:alpha val="40000"/>
              </a:schemeClr>
            </a:glow>
            <a:outerShdw blurRad="38100" dist="30000" dir="5400000" rotWithShape="0">
              <a:srgbClr val="000000">
                <a:alpha val="0"/>
              </a:srgb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s-PE"/>
          </a:p>
        </p:txBody>
      </p:sp>
      <p:sp>
        <p:nvSpPr>
          <p:cNvPr id="12" name="11 Flecha derecha"/>
          <p:cNvSpPr/>
          <p:nvPr/>
        </p:nvSpPr>
        <p:spPr>
          <a:xfrm>
            <a:off x="6506368" y="1722988"/>
            <a:ext cx="1454331" cy="3635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3" name="12 CuadroTexto"/>
          <p:cNvSpPr txBox="1"/>
          <p:nvPr/>
        </p:nvSpPr>
        <p:spPr>
          <a:xfrm>
            <a:off x="5476216" y="2692541"/>
            <a:ext cx="3514634" cy="738664"/>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PE" sz="3000" b="1" dirty="0">
                <a:ln w="11430"/>
                <a:solidFill>
                  <a:srgbClr val="002060"/>
                </a:solidFill>
                <a:effectLst>
                  <a:outerShdw blurRad="50800" dist="39000" dir="5460000" algn="tl">
                    <a:srgbClr val="000000">
                      <a:alpha val="38000"/>
                    </a:srgbClr>
                  </a:outerShdw>
                </a:effectLst>
              </a:rPr>
              <a:t>Geodatabase</a:t>
            </a:r>
          </a:p>
          <a:p>
            <a:pPr algn="ctr"/>
            <a:r>
              <a:rPr lang="es-PE" sz="1200" b="1" dirty="0">
                <a:ln w="11430"/>
                <a:solidFill>
                  <a:srgbClr val="002060"/>
                </a:solidFill>
                <a:effectLst>
                  <a:outerShdw blurRad="50800" dist="39000" dir="5460000" algn="tl">
                    <a:srgbClr val="000000">
                      <a:alpha val="38000"/>
                    </a:srgbClr>
                  </a:outerShdw>
                </a:effectLst>
              </a:rPr>
              <a:t>Base de Datos Geográfica</a:t>
            </a:r>
          </a:p>
        </p:txBody>
      </p:sp>
      <p:pic>
        <p:nvPicPr>
          <p:cNvPr id="14" name="Picture 2" descr="http://upload.wikimedia.org/wikipedia/commons/thumb/8/81/UML_Diagrams.jpg/420px-UML_Diagrams.jpg">
            <a:hlinkClick r:id="rId2"/>
          </p:cNvPr>
          <p:cNvPicPr>
            <a:picLocks noChangeAspect="1" noChangeArrowheads="1"/>
          </p:cNvPicPr>
          <p:nvPr/>
        </p:nvPicPr>
        <p:blipFill>
          <a:blip r:embed="rId3" cstate="print"/>
          <a:srcRect/>
          <a:stretch>
            <a:fillRect/>
          </a:stretch>
        </p:blipFill>
        <p:spPr bwMode="auto">
          <a:xfrm>
            <a:off x="8430228" y="3328811"/>
            <a:ext cx="3029858" cy="2272394"/>
          </a:xfrm>
          <a:prstGeom prst="rect">
            <a:avLst/>
          </a:prstGeom>
          <a:noFill/>
          <a:ln w="3175">
            <a:solidFill>
              <a:schemeClr val="tx1"/>
            </a:solidFill>
          </a:ln>
        </p:spPr>
      </p:pic>
      <p:sp>
        <p:nvSpPr>
          <p:cNvPr id="15" name="14 Flecha derecha"/>
          <p:cNvSpPr/>
          <p:nvPr/>
        </p:nvSpPr>
        <p:spPr>
          <a:xfrm rot="5400000">
            <a:off x="9702769" y="2813736"/>
            <a:ext cx="484777" cy="3635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15 Flecha doblada hacia arriba"/>
          <p:cNvSpPr/>
          <p:nvPr/>
        </p:nvSpPr>
        <p:spPr>
          <a:xfrm flipH="1">
            <a:off x="7112339" y="3843888"/>
            <a:ext cx="787763" cy="78776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16 CuadroTexto"/>
          <p:cNvSpPr txBox="1"/>
          <p:nvPr/>
        </p:nvSpPr>
        <p:spPr>
          <a:xfrm>
            <a:off x="6142785" y="4752845"/>
            <a:ext cx="1757317" cy="830997"/>
          </a:xfrm>
          <a:prstGeom prst="rect">
            <a:avLst/>
          </a:prstGeom>
          <a:noFill/>
        </p:spPr>
        <p:txBody>
          <a:bodyPr wrap="square" rtlCol="0">
            <a:spAutoFit/>
          </a:bodyPr>
          <a:lstStyle/>
          <a:p>
            <a:pPr algn="ctr"/>
            <a:r>
              <a:rPr lang="es-PE" sz="1600" b="1" dirty="0">
                <a:solidFill>
                  <a:srgbClr val="FF0000"/>
                </a:solidFill>
              </a:rPr>
              <a:t>Centralización</a:t>
            </a:r>
          </a:p>
          <a:p>
            <a:pPr algn="ctr"/>
            <a:r>
              <a:rPr lang="es-PE" sz="1600" b="1" dirty="0">
                <a:solidFill>
                  <a:srgbClr val="FF0000"/>
                </a:solidFill>
              </a:rPr>
              <a:t>Apertura</a:t>
            </a:r>
          </a:p>
          <a:p>
            <a:pPr algn="ctr"/>
            <a:r>
              <a:rPr lang="es-PE" sz="1600" b="1" dirty="0">
                <a:solidFill>
                  <a:srgbClr val="FF0000"/>
                </a:solidFill>
              </a:rPr>
              <a:t>Seguridad</a:t>
            </a:r>
          </a:p>
        </p:txBody>
      </p:sp>
      <p:sp>
        <p:nvSpPr>
          <p:cNvPr id="18" name="17 CuadroTexto"/>
          <p:cNvSpPr txBox="1"/>
          <p:nvPr/>
        </p:nvSpPr>
        <p:spPr>
          <a:xfrm>
            <a:off x="3777916" y="546910"/>
            <a:ext cx="7652084" cy="83099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PE" sz="4800" b="1" dirty="0" smtClean="0">
                <a:ln w="11430"/>
                <a:solidFill>
                  <a:srgbClr val="002060"/>
                </a:solidFill>
                <a:effectLst>
                  <a:outerShdw blurRad="50800" dist="39000" dir="5460000" algn="tl">
                    <a:srgbClr val="000000">
                      <a:alpha val="38000"/>
                    </a:srgbClr>
                  </a:outerShdw>
                </a:effectLst>
              </a:rPr>
              <a:t>SIG CORPORATIVO</a:t>
            </a:r>
            <a:endParaRPr lang="es-PE" sz="4800" b="1" dirty="0">
              <a:ln w="11430"/>
              <a:solidFill>
                <a:srgbClr val="00206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820832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¿Porqué Implementar un SIG Corporativo?</a:t>
            </a:r>
            <a:endParaRPr lang="es-PE" dirty="0"/>
          </a:p>
        </p:txBody>
      </p:sp>
      <p:sp>
        <p:nvSpPr>
          <p:cNvPr id="3" name="2 Marcador de contenido"/>
          <p:cNvSpPr>
            <a:spLocks noGrp="1"/>
          </p:cNvSpPr>
          <p:nvPr>
            <p:ph sz="quarter" idx="1"/>
          </p:nvPr>
        </p:nvSpPr>
        <p:spPr/>
        <p:txBody>
          <a:bodyPr/>
          <a:lstStyle/>
          <a:p>
            <a:r>
              <a:rPr lang="es-PE" dirty="0" smtClean="0"/>
              <a:t>Integración de Datos (GDB)</a:t>
            </a:r>
          </a:p>
          <a:p>
            <a:r>
              <a:rPr lang="es-PE" dirty="0" smtClean="0"/>
              <a:t>Integridad de Datos:</a:t>
            </a:r>
          </a:p>
          <a:p>
            <a:pPr lvl="1"/>
            <a:r>
              <a:rPr lang="es-PE" dirty="0" smtClean="0"/>
              <a:t>Geometría (Topología)</a:t>
            </a:r>
          </a:p>
          <a:p>
            <a:pPr lvl="1"/>
            <a:r>
              <a:rPr lang="es-PE" dirty="0" smtClean="0"/>
              <a:t>Atributos (Rangos/Dominios)</a:t>
            </a:r>
          </a:p>
          <a:p>
            <a:pPr lvl="1"/>
            <a:r>
              <a:rPr lang="es-PE" dirty="0" smtClean="0"/>
              <a:t>Relaciones (Subtipos)</a:t>
            </a:r>
          </a:p>
          <a:p>
            <a:pPr lvl="1"/>
            <a:r>
              <a:rPr lang="es-PE" dirty="0" smtClean="0"/>
              <a:t>Normas de Edición (Juntar/Separar)</a:t>
            </a:r>
          </a:p>
          <a:p>
            <a:r>
              <a:rPr lang="es-PE" dirty="0" smtClean="0"/>
              <a:t>Edición Multiusuario</a:t>
            </a:r>
          </a:p>
          <a:p>
            <a:r>
              <a:rPr lang="es-PE" b="1" dirty="0" smtClean="0">
                <a:solidFill>
                  <a:srgbClr val="FF0000"/>
                </a:solidFill>
              </a:rPr>
              <a:t>Distribución de Información</a:t>
            </a:r>
          </a:p>
          <a:p>
            <a:r>
              <a:rPr lang="es-PE" b="1" dirty="0" smtClean="0">
                <a:solidFill>
                  <a:srgbClr val="FF0000"/>
                </a:solidFill>
              </a:rPr>
              <a:t>Simplificación de Flujos de Trabajo</a:t>
            </a:r>
          </a:p>
          <a:p>
            <a:pPr algn="ctr">
              <a:buNone/>
            </a:pPr>
            <a:r>
              <a:rPr lang="es-PE" sz="6000" b="1" dirty="0" smtClean="0">
                <a:solidFill>
                  <a:srgbClr val="FF0000"/>
                </a:solidFill>
              </a:rPr>
              <a:t>Toma de Decisiones</a:t>
            </a:r>
            <a:endParaRPr lang="es-PE" sz="6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
                                        <p:tgtEl>
                                          <p:spTgt spid="3">
                                            <p:txEl>
                                              <p:pRg st="8" end="8"/>
                                            </p:txEl>
                                          </p:spTgt>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EL CATASTRO ARQUEOLÓGICO</a:t>
            </a:r>
            <a:endParaRPr lang="es-PE" dirty="0"/>
          </a:p>
        </p:txBody>
      </p:sp>
      <p:sp>
        <p:nvSpPr>
          <p:cNvPr id="3" name="Marcador de texto 2"/>
          <p:cNvSpPr>
            <a:spLocks noGrp="1"/>
          </p:cNvSpPr>
          <p:nvPr>
            <p:ph type="body" idx="1"/>
          </p:nvPr>
        </p:nvSpPr>
        <p:spPr/>
        <p:txBody>
          <a:bodyPr/>
          <a:lstStyle/>
          <a:p>
            <a:r>
              <a:rPr lang="es-PE" sz="1600" dirty="0" smtClean="0"/>
              <a:t>UNA VISIÓN GENERAL DE LA SITUACIÓN ACTUAL DEL CATASTRO DE MONUMENTOS ARQUEOLÓGICOS PREHISPÁNICOS EN EL PERÚ</a:t>
            </a:r>
            <a:endParaRPr lang="es-PE" sz="1600" dirty="0"/>
          </a:p>
        </p:txBody>
      </p:sp>
    </p:spTree>
    <p:extLst>
      <p:ext uri="{BB962C8B-B14F-4D97-AF65-F5344CB8AC3E}">
        <p14:creationId xmlns:p14="http://schemas.microsoft.com/office/powerpoint/2010/main" val="8698105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p:txBody>
          <a:bodyPr/>
          <a:lstStyle/>
          <a:p>
            <a:pPr algn="just"/>
            <a:r>
              <a:rPr lang="es-PE" sz="1800" dirty="0"/>
              <a:t>Determinación de los </a:t>
            </a:r>
            <a:r>
              <a:rPr lang="es-PE" sz="1800" b="1" dirty="0">
                <a:solidFill>
                  <a:srgbClr val="C00000"/>
                </a:solidFill>
              </a:rPr>
              <a:t>productos informativos </a:t>
            </a:r>
            <a:r>
              <a:rPr lang="es-PE" sz="1800" dirty="0"/>
              <a:t>según los requerimientos de los mismos usuarios que los utilizaran.</a:t>
            </a:r>
          </a:p>
          <a:p>
            <a:pPr algn="just"/>
            <a:r>
              <a:rPr lang="es-PE" sz="1800" dirty="0"/>
              <a:t>Determinar la </a:t>
            </a:r>
            <a:r>
              <a:rPr lang="es-PE" sz="1800" b="1" dirty="0">
                <a:solidFill>
                  <a:srgbClr val="C00000"/>
                </a:solidFill>
              </a:rPr>
              <a:t>lista maestra de datos de entrada </a:t>
            </a:r>
            <a:r>
              <a:rPr lang="es-PE" sz="1800" dirty="0"/>
              <a:t>para la generación de los productos informativos ya descritos.</a:t>
            </a:r>
          </a:p>
          <a:p>
            <a:pPr algn="just"/>
            <a:r>
              <a:rPr lang="es-PE" sz="1800" b="1" dirty="0">
                <a:solidFill>
                  <a:srgbClr val="C00000"/>
                </a:solidFill>
              </a:rPr>
              <a:t>Diseñar los datos </a:t>
            </a:r>
            <a:r>
              <a:rPr lang="es-PE" sz="1800" dirty="0"/>
              <a:t>según la información generada en el proceso de descripción de los productos informativos y la lista maestra de datos de entrada.</a:t>
            </a:r>
          </a:p>
          <a:p>
            <a:pPr algn="just"/>
            <a:r>
              <a:rPr lang="es-PE" sz="1800" b="1" dirty="0">
                <a:solidFill>
                  <a:srgbClr val="C00000"/>
                </a:solidFill>
              </a:rPr>
              <a:t>Modelar la Base de Datos Geográfica </a:t>
            </a:r>
            <a:r>
              <a:rPr lang="es-PE" sz="1800" dirty="0"/>
              <a:t>del SIGDA, seleccionando el (o los) modelo(s) de datos adecuado para que el SIGDA abstraiga de la realidad, el comportamiento de los elementos incluidos en él.</a:t>
            </a:r>
          </a:p>
          <a:p>
            <a:pPr algn="just"/>
            <a:endParaRPr lang="es-PE" sz="1800" dirty="0"/>
          </a:p>
        </p:txBody>
      </p:sp>
      <p:sp>
        <p:nvSpPr>
          <p:cNvPr id="4" name="3 Título"/>
          <p:cNvSpPr>
            <a:spLocks noGrp="1"/>
          </p:cNvSpPr>
          <p:nvPr>
            <p:ph type="title"/>
          </p:nvPr>
        </p:nvSpPr>
        <p:spPr/>
        <p:txBody>
          <a:bodyPr/>
          <a:lstStyle/>
          <a:p>
            <a:r>
              <a:rPr lang="es-PE" sz="3200" dirty="0"/>
              <a:t>RESUMEN DE LA SECUENCIA LÓGICA: PLANIFICACIÓN DEL PROYECTO</a:t>
            </a:r>
            <a:endParaRPr lang="es-PE" dirty="0"/>
          </a:p>
        </p:txBody>
      </p:sp>
    </p:spTree>
    <p:extLst>
      <p:ext uri="{BB962C8B-B14F-4D97-AF65-F5344CB8AC3E}">
        <p14:creationId xmlns:p14="http://schemas.microsoft.com/office/powerpoint/2010/main" val="1069866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srcRect/>
          <a:stretch>
            <a:fillRect/>
          </a:stretch>
        </p:blipFill>
        <p:spPr bwMode="auto">
          <a:xfrm>
            <a:off x="3637532" y="1094652"/>
            <a:ext cx="8297169" cy="4664880"/>
          </a:xfrm>
          <a:prstGeom prst="rect">
            <a:avLst/>
          </a:prstGeom>
          <a:noFill/>
          <a:ln w="9525">
            <a:noFill/>
            <a:miter lim="800000"/>
            <a:headEnd/>
            <a:tailEnd/>
          </a:ln>
        </p:spPr>
      </p:pic>
      <p:sp>
        <p:nvSpPr>
          <p:cNvPr id="4" name="Título 3"/>
          <p:cNvSpPr>
            <a:spLocks noGrp="1"/>
          </p:cNvSpPr>
          <p:nvPr>
            <p:ph type="title"/>
          </p:nvPr>
        </p:nvSpPr>
        <p:spPr/>
        <p:txBody>
          <a:bodyPr/>
          <a:lstStyle/>
          <a:p>
            <a:r>
              <a:rPr lang="es-PE" dirty="0" smtClean="0"/>
              <a:t>PROYECTO PILOTO DEL SIGDA</a:t>
            </a:r>
            <a:br>
              <a:rPr lang="es-PE" dirty="0" smtClean="0"/>
            </a:br>
            <a:r>
              <a:rPr lang="es-PE" sz="2000" dirty="0" smtClean="0"/>
              <a:t>Enero 2012</a:t>
            </a:r>
            <a:endParaRPr lang="es-PE" sz="2000" dirty="0"/>
          </a:p>
        </p:txBody>
      </p:sp>
      <p:pic>
        <p:nvPicPr>
          <p:cNvPr id="2" name="Huaycán de Pariac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3728852" y="1680358"/>
            <a:ext cx="2185060" cy="1638795"/>
          </a:xfrm>
          <a:prstGeom prst="rect">
            <a:avLst/>
          </a:prstGeom>
        </p:spPr>
      </p:pic>
    </p:spTree>
    <p:extLst>
      <p:ext uri="{BB962C8B-B14F-4D97-AF65-F5344CB8AC3E}">
        <p14:creationId xmlns:p14="http://schemas.microsoft.com/office/powerpoint/2010/main" val="131456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632525" y="1106066"/>
            <a:ext cx="8403605" cy="4724720"/>
          </a:xfrm>
          <a:prstGeom prst="rect">
            <a:avLst/>
          </a:prstGeom>
          <a:noFill/>
          <a:ln w="9525">
            <a:noFill/>
            <a:miter lim="800000"/>
            <a:headEnd/>
            <a:tailEnd/>
          </a:ln>
        </p:spPr>
      </p:pic>
      <p:sp>
        <p:nvSpPr>
          <p:cNvPr id="2" name="Título 1"/>
          <p:cNvSpPr>
            <a:spLocks noGrp="1"/>
          </p:cNvSpPr>
          <p:nvPr>
            <p:ph type="title"/>
          </p:nvPr>
        </p:nvSpPr>
        <p:spPr/>
        <p:txBody>
          <a:bodyPr/>
          <a:lstStyle/>
          <a:p>
            <a:r>
              <a:rPr lang="es-PE" dirty="0" smtClean="0"/>
              <a:t>PROYECTO PILOTO DEL SIGDA</a:t>
            </a:r>
            <a:br>
              <a:rPr lang="es-PE" dirty="0" smtClean="0"/>
            </a:br>
            <a:r>
              <a:rPr lang="es-PE" sz="2000" dirty="0" smtClean="0"/>
              <a:t>Enero 2012</a:t>
            </a:r>
            <a:endParaRPr lang="es-PE" sz="2000" dirty="0"/>
          </a:p>
        </p:txBody>
      </p:sp>
    </p:spTree>
    <p:extLst>
      <p:ext uri="{BB962C8B-B14F-4D97-AF65-F5344CB8AC3E}">
        <p14:creationId xmlns:p14="http://schemas.microsoft.com/office/powerpoint/2010/main" val="3995402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EL GEOPORTAL DEL SIGDA</a:t>
            </a:r>
            <a:endParaRPr lang="es-PE" dirty="0"/>
          </a:p>
        </p:txBody>
      </p:sp>
      <p:pic>
        <p:nvPicPr>
          <p:cNvPr id="3" name="Imagen 2"/>
          <p:cNvPicPr>
            <a:picLocks noChangeAspect="1"/>
          </p:cNvPicPr>
          <p:nvPr/>
        </p:nvPicPr>
        <p:blipFill rotWithShape="1">
          <a:blip r:embed="rId2" cstate="print"/>
          <a:srcRect t="8071"/>
          <a:stretch/>
        </p:blipFill>
        <p:spPr>
          <a:xfrm>
            <a:off x="6817113" y="779799"/>
            <a:ext cx="4820704" cy="2491563"/>
          </a:xfrm>
          <a:prstGeom prst="rect">
            <a:avLst/>
          </a:prstGeom>
        </p:spPr>
      </p:pic>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163"/>
          <a:stretch/>
        </p:blipFill>
        <p:spPr bwMode="auto">
          <a:xfrm>
            <a:off x="3645723" y="2501721"/>
            <a:ext cx="6962301" cy="359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6525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p:txBody>
          <a:bodyPr/>
          <a:lstStyle/>
          <a:p>
            <a:r>
              <a:rPr lang="es-PE" dirty="0" smtClean="0"/>
              <a:t>Operativo: Labores diarias del personal del Ministerio de Cultura y fuera del mismo.</a:t>
            </a:r>
          </a:p>
          <a:p>
            <a:r>
              <a:rPr lang="es-PE" dirty="0" smtClean="0"/>
              <a:t>Táctico: Toma de Decisiones a corto, mediano y largo plazo.</a:t>
            </a:r>
          </a:p>
          <a:p>
            <a:r>
              <a:rPr lang="es-PE" dirty="0" smtClean="0"/>
              <a:t>Estratégico: planteamiento de escenarios (simulaciones).</a:t>
            </a:r>
            <a:endParaRPr lang="es-PE" dirty="0"/>
          </a:p>
        </p:txBody>
      </p:sp>
      <p:sp>
        <p:nvSpPr>
          <p:cNvPr id="4" name="3 Título"/>
          <p:cNvSpPr>
            <a:spLocks noGrp="1"/>
          </p:cNvSpPr>
          <p:nvPr>
            <p:ph type="title"/>
          </p:nvPr>
        </p:nvSpPr>
        <p:spPr/>
        <p:txBody>
          <a:bodyPr/>
          <a:lstStyle/>
          <a:p>
            <a:r>
              <a:rPr lang="es-PE" dirty="0" smtClean="0"/>
              <a:t>NIVELES CUBIERTOS</a:t>
            </a:r>
            <a:endParaRPr lang="es-PE" dirty="0"/>
          </a:p>
        </p:txBody>
      </p:sp>
    </p:spTree>
    <p:extLst>
      <p:ext uri="{BB962C8B-B14F-4D97-AF65-F5344CB8AC3E}">
        <p14:creationId xmlns:p14="http://schemas.microsoft.com/office/powerpoint/2010/main" val="1626432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PE" dirty="0" smtClean="0"/>
              <a:t>DATOS INCLUIDOS</a:t>
            </a:r>
            <a:endParaRPr lang="es-PE" dirty="0"/>
          </a:p>
        </p:txBody>
      </p:sp>
      <p:pic>
        <p:nvPicPr>
          <p:cNvPr id="15" name="Imagen 14"/>
          <p:cNvPicPr>
            <a:picLocks noChangeAspect="1"/>
          </p:cNvPicPr>
          <p:nvPr/>
        </p:nvPicPr>
        <p:blipFill>
          <a:blip r:embed="rId2" cstate="print"/>
          <a:stretch>
            <a:fillRect/>
          </a:stretch>
        </p:blipFill>
        <p:spPr>
          <a:xfrm>
            <a:off x="3492434" y="752255"/>
            <a:ext cx="8521376" cy="5986170"/>
          </a:xfrm>
          <a:prstGeom prst="rect">
            <a:avLst/>
          </a:prstGeom>
        </p:spPr>
      </p:pic>
    </p:spTree>
    <p:extLst>
      <p:ext uri="{BB962C8B-B14F-4D97-AF65-F5344CB8AC3E}">
        <p14:creationId xmlns:p14="http://schemas.microsoft.com/office/powerpoint/2010/main" val="17766316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PE" dirty="0" smtClean="0"/>
              <a:t>LOGROS</a:t>
            </a:r>
            <a:r>
              <a:rPr lang="es-PE" sz="3200" dirty="0" smtClean="0"/>
              <a:t/>
            </a:r>
            <a:br>
              <a:rPr lang="es-PE" sz="3200" dirty="0" smtClean="0"/>
            </a:br>
            <a:r>
              <a:rPr lang="es-PE" sz="1800" dirty="0"/>
              <a:t>Respecto al </a:t>
            </a:r>
            <a:r>
              <a:rPr lang="es-PE" sz="1800" dirty="0" err="1"/>
              <a:t>Geoportal</a:t>
            </a:r>
            <a:r>
              <a:rPr lang="es-PE" sz="1800" dirty="0"/>
              <a:t> Web del Sistema de Información Geográfica – SIGDA</a:t>
            </a:r>
          </a:p>
        </p:txBody>
      </p:sp>
      <p:sp>
        <p:nvSpPr>
          <p:cNvPr id="3" name="Marcador de contenido 2"/>
          <p:cNvSpPr>
            <a:spLocks noGrp="1"/>
          </p:cNvSpPr>
          <p:nvPr>
            <p:ph idx="1"/>
          </p:nvPr>
        </p:nvSpPr>
        <p:spPr/>
        <p:txBody>
          <a:bodyPr>
            <a:normAutofit/>
          </a:bodyPr>
          <a:lstStyle/>
          <a:p>
            <a:r>
              <a:rPr lang="es-MX" dirty="0" smtClean="0"/>
              <a:t>Publicación </a:t>
            </a:r>
            <a:r>
              <a:rPr lang="es-MX" dirty="0"/>
              <a:t>en el Portal Web del Ministerio de Cultura del Sistema de Información Geográfica de Arqueología – SIGDA Versión 1.2 el viernes 25 de Julio del 2014</a:t>
            </a:r>
            <a:r>
              <a:rPr lang="es-MX" dirty="0" smtClean="0"/>
              <a:t>.</a:t>
            </a:r>
          </a:p>
          <a:p>
            <a:pPr lvl="1"/>
            <a:r>
              <a:rPr lang="es-MX" sz="1600" dirty="0" smtClean="0"/>
              <a:t>Ampliación de documentos, capas, atributos de capas.</a:t>
            </a:r>
          </a:p>
          <a:p>
            <a:pPr lvl="1"/>
            <a:r>
              <a:rPr lang="es-MX" sz="1600" dirty="0" smtClean="0"/>
              <a:t>Herramientas  de  </a:t>
            </a:r>
            <a:r>
              <a:rPr lang="es-MX" sz="1600" dirty="0" err="1" smtClean="0"/>
              <a:t>Geoprocesamiento</a:t>
            </a:r>
            <a:r>
              <a:rPr lang="es-MX" sz="1600" dirty="0" smtClean="0"/>
              <a:t> y de búsquedas avanzadas por atributos.</a:t>
            </a:r>
          </a:p>
          <a:p>
            <a:pPr lvl="1"/>
            <a:r>
              <a:rPr lang="es-MX" sz="1600" dirty="0" smtClean="0"/>
              <a:t>Utilitarios de dibujo e impresión de mapas.</a:t>
            </a:r>
          </a:p>
          <a:p>
            <a:pPr lvl="1"/>
            <a:r>
              <a:rPr lang="es-MX" sz="1600" dirty="0" smtClean="0"/>
              <a:t>Exportación de atributos a Excel y de información gráfica a </a:t>
            </a:r>
            <a:r>
              <a:rPr lang="es-MX" sz="1600" dirty="0" err="1" smtClean="0"/>
              <a:t>Shape</a:t>
            </a:r>
            <a:r>
              <a:rPr lang="es-MX" sz="1600" dirty="0" smtClean="0"/>
              <a:t> (</a:t>
            </a:r>
            <a:r>
              <a:rPr lang="es-MX" sz="1600" dirty="0" err="1" smtClean="0"/>
              <a:t>ArcGIS</a:t>
            </a:r>
            <a:r>
              <a:rPr lang="es-MX" sz="1600" dirty="0" smtClean="0"/>
              <a:t>), KML (Google) y DXF (AutoCAD).</a:t>
            </a:r>
          </a:p>
          <a:p>
            <a:pPr lvl="1"/>
            <a:endParaRPr lang="es-MX" dirty="0"/>
          </a:p>
          <a:p>
            <a:pPr lvl="1"/>
            <a:endParaRPr lang="es-MX" dirty="0" smtClean="0"/>
          </a:p>
          <a:p>
            <a:pPr lvl="1"/>
            <a:endParaRPr lang="es-MX" dirty="0"/>
          </a:p>
          <a:p>
            <a:pPr lvl="1"/>
            <a:endParaRPr lang="es-MX" dirty="0" smtClean="0"/>
          </a:p>
          <a:p>
            <a:pPr lvl="1"/>
            <a:endParaRPr lang="es-MX" dirty="0"/>
          </a:p>
          <a:p>
            <a:pPr lvl="1"/>
            <a:endParaRPr lang="es-MX" dirty="0" smtClean="0"/>
          </a:p>
          <a:p>
            <a:pPr lvl="1"/>
            <a:endParaRPr lang="es-MX" dirty="0"/>
          </a:p>
        </p:txBody>
      </p:sp>
      <p:pic>
        <p:nvPicPr>
          <p:cNvPr id="4" name="Imagen 3"/>
          <p:cNvPicPr/>
          <p:nvPr/>
        </p:nvPicPr>
        <p:blipFill rotWithShape="1">
          <a:blip r:embed="rId2" cstate="print">
            <a:extLst>
              <a:ext uri="{28A0092B-C50C-407E-A947-70E740481C1C}">
                <a14:useLocalDpi xmlns:a14="http://schemas.microsoft.com/office/drawing/2010/main" val="0"/>
              </a:ext>
            </a:extLst>
          </a:blip>
          <a:srcRect t="7849"/>
          <a:stretch/>
        </p:blipFill>
        <p:spPr bwMode="auto">
          <a:xfrm>
            <a:off x="6103917" y="3621974"/>
            <a:ext cx="5931423" cy="30569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1128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PE" dirty="0" smtClean="0"/>
              <a:t>LOGROS</a:t>
            </a:r>
            <a:r>
              <a:rPr lang="es-PE" sz="3200" dirty="0" smtClean="0"/>
              <a:t/>
            </a:r>
            <a:br>
              <a:rPr lang="es-PE" sz="3200" dirty="0" smtClean="0"/>
            </a:br>
            <a:r>
              <a:rPr lang="es-PE" sz="1800" dirty="0"/>
              <a:t>Respecto al </a:t>
            </a:r>
            <a:r>
              <a:rPr lang="es-PE" sz="1800" dirty="0" err="1"/>
              <a:t>Geoportal</a:t>
            </a:r>
            <a:r>
              <a:rPr lang="es-PE" sz="1800" dirty="0"/>
              <a:t> Web del Sistema de Información Geográfica – SIGDA</a:t>
            </a:r>
          </a:p>
        </p:txBody>
      </p:sp>
      <p:sp>
        <p:nvSpPr>
          <p:cNvPr id="3" name="Marcador de contenido 2"/>
          <p:cNvSpPr>
            <a:spLocks noGrp="1"/>
          </p:cNvSpPr>
          <p:nvPr>
            <p:ph idx="1"/>
          </p:nvPr>
        </p:nvSpPr>
        <p:spPr/>
        <p:txBody>
          <a:bodyPr>
            <a:normAutofit/>
          </a:bodyPr>
          <a:lstStyle/>
          <a:p>
            <a:pPr lvl="0"/>
            <a:r>
              <a:rPr lang="es-MX" dirty="0" smtClean="0"/>
              <a:t>Publicación </a:t>
            </a:r>
            <a:r>
              <a:rPr lang="es-MX" dirty="0"/>
              <a:t>de 14 </a:t>
            </a:r>
            <a:r>
              <a:rPr lang="es-MX" dirty="0" err="1"/>
              <a:t>Ortofotos</a:t>
            </a:r>
            <a:r>
              <a:rPr lang="es-MX" dirty="0"/>
              <a:t> generadas a partir de Fotogrametría Digital con </a:t>
            </a:r>
            <a:r>
              <a:rPr lang="es-MX" dirty="0" err="1"/>
              <a:t>Drone</a:t>
            </a:r>
            <a:r>
              <a:rPr lang="es-MX" dirty="0" smtClean="0"/>
              <a:t>.</a:t>
            </a:r>
            <a:endParaRPr lang="es-PE" dirty="0"/>
          </a:p>
          <a:p>
            <a:pPr lvl="0"/>
            <a:endParaRPr lang="es-PE" dirty="0"/>
          </a:p>
          <a:p>
            <a:pPr lvl="0"/>
            <a:endParaRPr lang="es-PE" dirty="0" smtClean="0"/>
          </a:p>
          <a:p>
            <a:pPr lvl="0"/>
            <a:endParaRPr lang="es-PE" dirty="0"/>
          </a:p>
          <a:p>
            <a:pPr lvl="0"/>
            <a:endParaRPr lang="es-PE" dirty="0" smtClean="0"/>
          </a:p>
          <a:p>
            <a:pPr lvl="0"/>
            <a:endParaRPr lang="es-PE" dirty="0"/>
          </a:p>
          <a:p>
            <a:pPr lvl="0"/>
            <a:endParaRPr lang="es-PE" dirty="0" smtClean="0"/>
          </a:p>
          <a:p>
            <a:pPr lvl="0"/>
            <a:endParaRPr lang="es-PE" dirty="0"/>
          </a:p>
          <a:p>
            <a:pPr lvl="0"/>
            <a:endParaRPr lang="es-PE" dirty="0" smtClean="0"/>
          </a:p>
          <a:p>
            <a:pPr lvl="0"/>
            <a:endParaRPr lang="es-PE" dirty="0"/>
          </a:p>
          <a:p>
            <a:pPr lvl="0"/>
            <a:endParaRPr lang="es-PE"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rcRect t="6686"/>
          <a:stretch>
            <a:fillRect/>
          </a:stretch>
        </p:blipFill>
        <p:spPr bwMode="auto">
          <a:xfrm>
            <a:off x="3772876" y="1781299"/>
            <a:ext cx="7752906" cy="4060945"/>
          </a:xfrm>
          <a:prstGeom prst="rect">
            <a:avLst/>
          </a:prstGeom>
          <a:noFill/>
          <a:ln>
            <a:noFill/>
          </a:ln>
        </p:spPr>
      </p:pic>
    </p:spTree>
    <p:extLst>
      <p:ext uri="{BB962C8B-B14F-4D97-AF65-F5344CB8AC3E}">
        <p14:creationId xmlns:p14="http://schemas.microsoft.com/office/powerpoint/2010/main" val="2088202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08" y="3611124"/>
            <a:ext cx="5188843" cy="2917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07" y="323123"/>
            <a:ext cx="5188843" cy="2917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4048" y="3611124"/>
            <a:ext cx="5188843" cy="2917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4048" y="323123"/>
            <a:ext cx="5188843" cy="2917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5261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PE" dirty="0" smtClean="0"/>
              <a:t>LOGROS</a:t>
            </a:r>
            <a:r>
              <a:rPr lang="es-PE" sz="3200" dirty="0" smtClean="0"/>
              <a:t/>
            </a:r>
            <a:br>
              <a:rPr lang="es-PE" sz="3200" dirty="0" smtClean="0"/>
            </a:br>
            <a:r>
              <a:rPr lang="es-PE" sz="1800" dirty="0"/>
              <a:t>Respecto al </a:t>
            </a:r>
            <a:r>
              <a:rPr lang="es-PE" sz="1800" dirty="0" err="1"/>
              <a:t>Geoportal</a:t>
            </a:r>
            <a:r>
              <a:rPr lang="es-PE" sz="1800" dirty="0"/>
              <a:t> Web del Sistema de Información Geográfica – SIGDA</a:t>
            </a:r>
          </a:p>
        </p:txBody>
      </p:sp>
      <p:sp>
        <p:nvSpPr>
          <p:cNvPr id="3" name="Marcador de contenido 2"/>
          <p:cNvSpPr>
            <a:spLocks noGrp="1"/>
          </p:cNvSpPr>
          <p:nvPr>
            <p:ph idx="1"/>
          </p:nvPr>
        </p:nvSpPr>
        <p:spPr/>
        <p:txBody>
          <a:bodyPr>
            <a:normAutofit/>
          </a:bodyPr>
          <a:lstStyle/>
          <a:p>
            <a:pPr lvl="0"/>
            <a:r>
              <a:rPr lang="es-MX" dirty="0" smtClean="0"/>
              <a:t>Administración.</a:t>
            </a:r>
          </a:p>
          <a:p>
            <a:pPr lvl="0"/>
            <a:endParaRPr lang="es-MX" dirty="0"/>
          </a:p>
          <a:p>
            <a:pPr lvl="0"/>
            <a:endParaRPr lang="es-MX" dirty="0" smtClean="0"/>
          </a:p>
          <a:p>
            <a:pPr lvl="0"/>
            <a:endParaRPr lang="es-MX" dirty="0"/>
          </a:p>
          <a:p>
            <a:pPr lvl="0"/>
            <a:endParaRPr lang="es-MX" dirty="0" smtClean="0"/>
          </a:p>
          <a:p>
            <a:pPr lvl="0"/>
            <a:endParaRPr lang="es-MX" dirty="0"/>
          </a:p>
          <a:p>
            <a:pPr lvl="0"/>
            <a:endParaRPr lang="es-MX" dirty="0" smtClean="0"/>
          </a:p>
          <a:p>
            <a:pPr lvl="0"/>
            <a:endParaRPr lang="es-MX" dirty="0"/>
          </a:p>
          <a:p>
            <a:pPr lvl="0"/>
            <a:endParaRPr lang="es-PE" dirty="0"/>
          </a:p>
          <a:p>
            <a:endParaRPr lang="es-PE" dirty="0"/>
          </a:p>
        </p:txBody>
      </p:sp>
      <p:pic>
        <p:nvPicPr>
          <p:cNvPr id="2050" name="Picture 2"/>
          <p:cNvPicPr>
            <a:picLocks noChangeAspect="1" noChangeArrowheads="1"/>
          </p:cNvPicPr>
          <p:nvPr/>
        </p:nvPicPr>
        <p:blipFill>
          <a:blip r:embed="rId2" cstate="print"/>
          <a:srcRect/>
          <a:stretch>
            <a:fillRect/>
          </a:stretch>
        </p:blipFill>
        <p:spPr bwMode="auto">
          <a:xfrm>
            <a:off x="3745281" y="1811230"/>
            <a:ext cx="7753612" cy="4359278"/>
          </a:xfrm>
          <a:prstGeom prst="rect">
            <a:avLst/>
          </a:prstGeom>
          <a:noFill/>
          <a:ln w="9525">
            <a:noFill/>
            <a:miter lim="800000"/>
            <a:headEnd/>
            <a:tailEnd/>
          </a:ln>
        </p:spPr>
      </p:pic>
    </p:spTree>
    <p:extLst>
      <p:ext uri="{BB962C8B-B14F-4D97-AF65-F5344CB8AC3E}">
        <p14:creationId xmlns:p14="http://schemas.microsoft.com/office/powerpoint/2010/main" val="31504326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PE" sz="2800" dirty="0" smtClean="0"/>
              <a:t>LA DIRECCIÓN DE CATASTRO  Y SANEAMIENTO FISICO LEGAL</a:t>
            </a:r>
            <a:endParaRPr lang="es-PE" sz="2800" dirty="0"/>
          </a:p>
        </p:txBody>
      </p:sp>
      <p:sp>
        <p:nvSpPr>
          <p:cNvPr id="5" name="Marcador de contenido 4"/>
          <p:cNvSpPr>
            <a:spLocks noGrp="1"/>
          </p:cNvSpPr>
          <p:nvPr>
            <p:ph idx="1"/>
          </p:nvPr>
        </p:nvSpPr>
        <p:spPr/>
        <p:txBody>
          <a:bodyPr/>
          <a:lstStyle/>
          <a:p>
            <a:pPr marL="0" indent="0">
              <a:buNone/>
            </a:pPr>
            <a:r>
              <a:rPr lang="es-PE" dirty="0" smtClean="0"/>
              <a:t>La </a:t>
            </a:r>
            <a:r>
              <a:rPr lang="es-PE" dirty="0"/>
              <a:t>Dirección de Catastro y Saneamiento Físico Legal, según el Reglamento de Organización y Funciones del Ministerio de Cultura tiene por competencias el saneamiento físico legal de monumentos arqueológicos mediante la delimitación, declaración, actualización del catastro nacional y su inscripción en los Registros Públicos, asimismo es la encargada de proponer las Resoluciones Viceministeriales referidas a la declaratoria y delimitación de los monumentos arqueológicos</a:t>
            </a:r>
          </a:p>
          <a:p>
            <a:endParaRPr lang="es-PE" dirty="0"/>
          </a:p>
        </p:txBody>
      </p:sp>
    </p:spTree>
    <p:extLst>
      <p:ext uri="{BB962C8B-B14F-4D97-AF65-F5344CB8AC3E}">
        <p14:creationId xmlns:p14="http://schemas.microsoft.com/office/powerpoint/2010/main" val="17687578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PE" dirty="0" smtClean="0"/>
              <a:t>LOGROS</a:t>
            </a:r>
            <a:r>
              <a:rPr lang="es-PE" sz="3200" dirty="0" smtClean="0"/>
              <a:t/>
            </a:r>
            <a:br>
              <a:rPr lang="es-PE" sz="3200" dirty="0" smtClean="0"/>
            </a:br>
            <a:r>
              <a:rPr lang="es-PE" sz="1800" dirty="0"/>
              <a:t>Respecto al </a:t>
            </a:r>
            <a:r>
              <a:rPr lang="es-PE" sz="1800" dirty="0" err="1"/>
              <a:t>Geoportal</a:t>
            </a:r>
            <a:r>
              <a:rPr lang="es-PE" sz="1800" dirty="0"/>
              <a:t> Web del Sistema de Información Geográfica – SIGDA</a:t>
            </a:r>
          </a:p>
        </p:txBody>
      </p:sp>
      <p:sp>
        <p:nvSpPr>
          <p:cNvPr id="3" name="Marcador de contenido 2"/>
          <p:cNvSpPr>
            <a:spLocks noGrp="1"/>
          </p:cNvSpPr>
          <p:nvPr>
            <p:ph idx="1"/>
          </p:nvPr>
        </p:nvSpPr>
        <p:spPr/>
        <p:txBody>
          <a:bodyPr>
            <a:normAutofit/>
          </a:bodyPr>
          <a:lstStyle/>
          <a:p>
            <a:pPr lvl="0"/>
            <a:r>
              <a:rPr lang="es-MX" dirty="0" smtClean="0"/>
              <a:t>Administración</a:t>
            </a:r>
            <a:r>
              <a:rPr lang="es-MX" dirty="0"/>
              <a:t>, gestión y publicación de Documentos vinculados a Monumentos Arqueológicos Prehispánicos, como expedientes de Declaratoria y Delimitación, antecedentes, entre otros</a:t>
            </a:r>
            <a:r>
              <a:rPr lang="es-MX" dirty="0" smtClean="0"/>
              <a:t>.</a:t>
            </a:r>
          </a:p>
          <a:p>
            <a:pPr lvl="0"/>
            <a:endParaRPr lang="es-MX" dirty="0"/>
          </a:p>
          <a:p>
            <a:pPr lvl="0"/>
            <a:endParaRPr lang="es-MX" dirty="0" smtClean="0"/>
          </a:p>
          <a:p>
            <a:pPr lvl="0"/>
            <a:endParaRPr lang="es-MX" dirty="0"/>
          </a:p>
          <a:p>
            <a:pPr lvl="0"/>
            <a:endParaRPr lang="es-MX" dirty="0" smtClean="0"/>
          </a:p>
          <a:p>
            <a:pPr lvl="0"/>
            <a:endParaRPr lang="es-MX" dirty="0"/>
          </a:p>
          <a:p>
            <a:pPr lvl="0"/>
            <a:endParaRPr lang="es-MX" dirty="0" smtClean="0"/>
          </a:p>
          <a:p>
            <a:pPr lvl="0"/>
            <a:endParaRPr lang="es-MX" dirty="0"/>
          </a:p>
          <a:p>
            <a:pPr lvl="0"/>
            <a:endParaRPr lang="es-PE" dirty="0"/>
          </a:p>
          <a:p>
            <a:endParaRPr lang="es-PE"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rcRect t="6992"/>
          <a:stretch>
            <a:fillRect/>
          </a:stretch>
        </p:blipFill>
        <p:spPr bwMode="auto">
          <a:xfrm>
            <a:off x="3722923" y="2303813"/>
            <a:ext cx="8297845" cy="4333393"/>
          </a:xfrm>
          <a:prstGeom prst="rect">
            <a:avLst/>
          </a:prstGeom>
          <a:noFill/>
          <a:ln>
            <a:noFill/>
          </a:ln>
        </p:spPr>
      </p:pic>
    </p:spTree>
    <p:extLst>
      <p:ext uri="{BB962C8B-B14F-4D97-AF65-F5344CB8AC3E}">
        <p14:creationId xmlns:p14="http://schemas.microsoft.com/office/powerpoint/2010/main" val="3150432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PE" dirty="0" smtClean="0"/>
              <a:t>LOGROS</a:t>
            </a:r>
            <a:r>
              <a:rPr lang="es-PE" sz="3200" dirty="0" smtClean="0"/>
              <a:t/>
            </a:r>
            <a:br>
              <a:rPr lang="es-PE" sz="3200" dirty="0" smtClean="0"/>
            </a:br>
            <a:r>
              <a:rPr lang="es-PE" sz="1800" dirty="0"/>
              <a:t>Respecto al </a:t>
            </a:r>
            <a:r>
              <a:rPr lang="es-PE" sz="1800" dirty="0" err="1"/>
              <a:t>Geoportal</a:t>
            </a:r>
            <a:r>
              <a:rPr lang="es-PE" sz="1800" dirty="0"/>
              <a:t> Web del Sistema de Información Geográfica – SIGDA</a:t>
            </a:r>
          </a:p>
        </p:txBody>
      </p:sp>
      <p:sp>
        <p:nvSpPr>
          <p:cNvPr id="3" name="Marcador de contenido 2"/>
          <p:cNvSpPr>
            <a:spLocks noGrp="1"/>
          </p:cNvSpPr>
          <p:nvPr>
            <p:ph idx="1"/>
          </p:nvPr>
        </p:nvSpPr>
        <p:spPr/>
        <p:txBody>
          <a:bodyPr>
            <a:normAutofit/>
          </a:bodyPr>
          <a:lstStyle/>
          <a:p>
            <a:pPr lvl="0"/>
            <a:r>
              <a:rPr lang="es-MX" dirty="0" err="1" smtClean="0"/>
              <a:t>Geoprocesos</a:t>
            </a:r>
            <a:r>
              <a:rPr lang="es-MX" dirty="0" smtClean="0"/>
              <a:t>.</a:t>
            </a:r>
          </a:p>
          <a:p>
            <a:pPr lvl="0"/>
            <a:endParaRPr lang="es-MX" dirty="0"/>
          </a:p>
          <a:p>
            <a:pPr lvl="0"/>
            <a:endParaRPr lang="es-MX" dirty="0" smtClean="0"/>
          </a:p>
          <a:p>
            <a:pPr lvl="0"/>
            <a:endParaRPr lang="es-MX" dirty="0"/>
          </a:p>
          <a:p>
            <a:pPr lvl="0"/>
            <a:endParaRPr lang="es-MX" dirty="0" smtClean="0"/>
          </a:p>
          <a:p>
            <a:pPr lvl="0"/>
            <a:endParaRPr lang="es-MX" dirty="0"/>
          </a:p>
          <a:p>
            <a:pPr lvl="0"/>
            <a:endParaRPr lang="es-MX" dirty="0" smtClean="0"/>
          </a:p>
          <a:p>
            <a:pPr lvl="0"/>
            <a:endParaRPr lang="es-MX" dirty="0"/>
          </a:p>
          <a:p>
            <a:pPr lvl="0"/>
            <a:endParaRPr lang="es-PE" dirty="0"/>
          </a:p>
          <a:p>
            <a:endParaRPr lang="es-PE" dirty="0"/>
          </a:p>
        </p:txBody>
      </p:sp>
      <p:pic>
        <p:nvPicPr>
          <p:cNvPr id="1026" name="Picture 2"/>
          <p:cNvPicPr>
            <a:picLocks noChangeAspect="1" noChangeArrowheads="1"/>
          </p:cNvPicPr>
          <p:nvPr/>
        </p:nvPicPr>
        <p:blipFill>
          <a:blip r:embed="rId2" cstate="print"/>
          <a:srcRect/>
          <a:stretch>
            <a:fillRect/>
          </a:stretch>
        </p:blipFill>
        <p:spPr bwMode="auto">
          <a:xfrm>
            <a:off x="3795385" y="1828543"/>
            <a:ext cx="7753612" cy="4359278"/>
          </a:xfrm>
          <a:prstGeom prst="rect">
            <a:avLst/>
          </a:prstGeom>
          <a:noFill/>
          <a:ln w="9525">
            <a:noFill/>
            <a:miter lim="800000"/>
            <a:headEnd/>
            <a:tailEnd/>
          </a:ln>
        </p:spPr>
      </p:pic>
    </p:spTree>
    <p:extLst>
      <p:ext uri="{BB962C8B-B14F-4D97-AF65-F5344CB8AC3E}">
        <p14:creationId xmlns:p14="http://schemas.microsoft.com/office/powerpoint/2010/main" val="31504326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PE" dirty="0" smtClean="0"/>
              <a:t>LOGROS</a:t>
            </a:r>
            <a:r>
              <a:rPr lang="es-PE" sz="3200" dirty="0" smtClean="0"/>
              <a:t/>
            </a:r>
            <a:br>
              <a:rPr lang="es-PE" sz="3200" dirty="0" smtClean="0"/>
            </a:br>
            <a:r>
              <a:rPr lang="es-PE" sz="1800" dirty="0"/>
              <a:t>Respecto al </a:t>
            </a:r>
            <a:r>
              <a:rPr lang="es-PE" sz="1800" dirty="0" err="1"/>
              <a:t>Geoportal</a:t>
            </a:r>
            <a:r>
              <a:rPr lang="es-PE" sz="1800" dirty="0"/>
              <a:t> Web del Sistema de Información Geográfica – SIGDA</a:t>
            </a:r>
          </a:p>
        </p:txBody>
      </p:sp>
      <p:sp>
        <p:nvSpPr>
          <p:cNvPr id="3" name="Marcador de contenido 2"/>
          <p:cNvSpPr>
            <a:spLocks noGrp="1"/>
          </p:cNvSpPr>
          <p:nvPr>
            <p:ph idx="1"/>
          </p:nvPr>
        </p:nvSpPr>
        <p:spPr/>
        <p:txBody>
          <a:bodyPr>
            <a:normAutofit/>
          </a:bodyPr>
          <a:lstStyle/>
          <a:p>
            <a:pPr lvl="0"/>
            <a:r>
              <a:rPr lang="es-MX" dirty="0" err="1" smtClean="0"/>
              <a:t>Geoprocesos</a:t>
            </a:r>
            <a:r>
              <a:rPr lang="es-MX" dirty="0" smtClean="0"/>
              <a:t>.</a:t>
            </a:r>
          </a:p>
          <a:p>
            <a:pPr lvl="0"/>
            <a:endParaRPr lang="es-MX" dirty="0"/>
          </a:p>
          <a:p>
            <a:pPr lvl="0"/>
            <a:endParaRPr lang="es-MX" dirty="0" smtClean="0"/>
          </a:p>
          <a:p>
            <a:pPr lvl="0"/>
            <a:endParaRPr lang="es-MX" dirty="0"/>
          </a:p>
          <a:p>
            <a:pPr lvl="0"/>
            <a:endParaRPr lang="es-MX" dirty="0" smtClean="0"/>
          </a:p>
          <a:p>
            <a:pPr lvl="0"/>
            <a:endParaRPr lang="es-MX" dirty="0"/>
          </a:p>
          <a:p>
            <a:pPr lvl="0"/>
            <a:endParaRPr lang="es-MX" dirty="0" smtClean="0"/>
          </a:p>
          <a:p>
            <a:pPr lvl="0"/>
            <a:endParaRPr lang="es-MX" dirty="0"/>
          </a:p>
          <a:p>
            <a:pPr lvl="0"/>
            <a:endParaRPr lang="es-PE" dirty="0"/>
          </a:p>
          <a:p>
            <a:endParaRPr lang="es-PE" dirty="0"/>
          </a:p>
        </p:txBody>
      </p:sp>
      <p:pic>
        <p:nvPicPr>
          <p:cNvPr id="1026" name="Picture 2"/>
          <p:cNvPicPr>
            <a:picLocks noChangeAspect="1" noChangeArrowheads="1"/>
          </p:cNvPicPr>
          <p:nvPr/>
        </p:nvPicPr>
        <p:blipFill>
          <a:blip r:embed="rId2" cstate="print"/>
          <a:srcRect/>
          <a:stretch>
            <a:fillRect/>
          </a:stretch>
        </p:blipFill>
        <p:spPr bwMode="auto">
          <a:xfrm>
            <a:off x="3795385" y="1828543"/>
            <a:ext cx="7753612" cy="4359278"/>
          </a:xfrm>
          <a:prstGeom prst="rect">
            <a:avLst/>
          </a:prstGeom>
          <a:noFill/>
          <a:ln w="9525">
            <a:noFill/>
            <a:miter lim="800000"/>
            <a:headEnd/>
            <a:tailEnd/>
          </a:ln>
        </p:spPr>
      </p:pic>
    </p:spTree>
    <p:extLst>
      <p:ext uri="{BB962C8B-B14F-4D97-AF65-F5344CB8AC3E}">
        <p14:creationId xmlns:p14="http://schemas.microsoft.com/office/powerpoint/2010/main" val="31504326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PE" dirty="0" smtClean="0"/>
              <a:t>LOGROS</a:t>
            </a:r>
            <a:r>
              <a:rPr lang="es-PE" sz="3200" dirty="0" smtClean="0"/>
              <a:t/>
            </a:r>
            <a:br>
              <a:rPr lang="es-PE" sz="3200" dirty="0" smtClean="0"/>
            </a:br>
            <a:r>
              <a:rPr lang="es-PE" sz="1800" dirty="0"/>
              <a:t>Respecto al </a:t>
            </a:r>
            <a:r>
              <a:rPr lang="es-PE" sz="1800" dirty="0" err="1"/>
              <a:t>Geoportal</a:t>
            </a:r>
            <a:r>
              <a:rPr lang="es-PE" sz="1800" dirty="0"/>
              <a:t> Web del Sistema de Información Geográfica – SIGDA</a:t>
            </a:r>
          </a:p>
        </p:txBody>
      </p:sp>
      <p:sp>
        <p:nvSpPr>
          <p:cNvPr id="3" name="Marcador de contenido 2"/>
          <p:cNvSpPr>
            <a:spLocks noGrp="1"/>
          </p:cNvSpPr>
          <p:nvPr>
            <p:ph idx="1"/>
          </p:nvPr>
        </p:nvSpPr>
        <p:spPr/>
        <p:txBody>
          <a:bodyPr>
            <a:normAutofit/>
          </a:bodyPr>
          <a:lstStyle/>
          <a:p>
            <a:pPr lvl="0"/>
            <a:r>
              <a:rPr lang="es-MX" dirty="0" smtClean="0"/>
              <a:t>Exportación.</a:t>
            </a:r>
          </a:p>
          <a:p>
            <a:pPr lvl="0"/>
            <a:endParaRPr lang="es-MX" dirty="0"/>
          </a:p>
          <a:p>
            <a:pPr lvl="0"/>
            <a:endParaRPr lang="es-MX" dirty="0" smtClean="0"/>
          </a:p>
          <a:p>
            <a:pPr lvl="0"/>
            <a:endParaRPr lang="es-MX" dirty="0"/>
          </a:p>
          <a:p>
            <a:pPr lvl="0"/>
            <a:endParaRPr lang="es-MX" dirty="0" smtClean="0"/>
          </a:p>
          <a:p>
            <a:pPr lvl="0"/>
            <a:endParaRPr lang="es-MX" dirty="0"/>
          </a:p>
          <a:p>
            <a:pPr lvl="0"/>
            <a:endParaRPr lang="es-MX" dirty="0" smtClean="0"/>
          </a:p>
          <a:p>
            <a:pPr lvl="0"/>
            <a:endParaRPr lang="es-MX" dirty="0"/>
          </a:p>
          <a:p>
            <a:pPr lvl="0"/>
            <a:endParaRPr lang="es-PE" dirty="0"/>
          </a:p>
          <a:p>
            <a:endParaRPr lang="es-PE" dirty="0"/>
          </a:p>
        </p:txBody>
      </p:sp>
      <p:pic>
        <p:nvPicPr>
          <p:cNvPr id="3074" name="Picture 2"/>
          <p:cNvPicPr>
            <a:picLocks noChangeAspect="1" noChangeArrowheads="1"/>
          </p:cNvPicPr>
          <p:nvPr/>
        </p:nvPicPr>
        <p:blipFill>
          <a:blip r:embed="rId2" cstate="print"/>
          <a:srcRect/>
          <a:stretch>
            <a:fillRect/>
          </a:stretch>
        </p:blipFill>
        <p:spPr bwMode="auto">
          <a:xfrm>
            <a:off x="3695178" y="1810111"/>
            <a:ext cx="7920138" cy="4452903"/>
          </a:xfrm>
          <a:prstGeom prst="rect">
            <a:avLst/>
          </a:prstGeom>
          <a:noFill/>
          <a:ln w="9525">
            <a:noFill/>
            <a:miter lim="800000"/>
            <a:headEnd/>
            <a:tailEnd/>
          </a:ln>
        </p:spPr>
      </p:pic>
    </p:spTree>
    <p:extLst>
      <p:ext uri="{BB962C8B-B14F-4D97-AF65-F5344CB8AC3E}">
        <p14:creationId xmlns:p14="http://schemas.microsoft.com/office/powerpoint/2010/main" val="31504326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PE" dirty="0"/>
              <a:t>Registro de Fichas de Estado Actual, Conservación y Gestión de </a:t>
            </a:r>
            <a:r>
              <a:rPr lang="es-PE" dirty="0" err="1"/>
              <a:t>MAPs</a:t>
            </a:r>
            <a:endParaRPr lang="es-PE"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8671" y="1072744"/>
            <a:ext cx="7960884" cy="4703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85374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a:t>Registro de Fichas de Estado Actual, Conservación y Gestión de </a:t>
            </a:r>
            <a:r>
              <a:rPr lang="es-PE" dirty="0" err="1"/>
              <a:t>MAPs</a:t>
            </a:r>
            <a:endParaRPr lang="es-PE" dirty="0"/>
          </a:p>
        </p:txBody>
      </p:sp>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8664" y="1123837"/>
            <a:ext cx="4039606"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8784" y="1699900"/>
            <a:ext cx="4039606"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2960" y="2131949"/>
            <a:ext cx="4039606"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2331" y="2563997"/>
            <a:ext cx="4039606"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9953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dirty="0" smtClean="0"/>
              <a:t>FICHAS DE ESTADO ACTUAL</a:t>
            </a:r>
            <a:endParaRPr lang="es-PE" dirty="0"/>
          </a:p>
        </p:txBody>
      </p:sp>
      <p:pic>
        <p:nvPicPr>
          <p:cNvPr id="4" name="Picture 4"/>
          <p:cNvPicPr>
            <a:picLocks noChangeAspect="1" noChangeArrowheads="1"/>
          </p:cNvPicPr>
          <p:nvPr/>
        </p:nvPicPr>
        <p:blipFill>
          <a:blip r:embed="rId2" cstate="print"/>
          <a:srcRect l="29523" t="9641" r="30076" b="3125"/>
          <a:stretch>
            <a:fillRect/>
          </a:stretch>
        </p:blipFill>
        <p:spPr bwMode="auto">
          <a:xfrm>
            <a:off x="3912894" y="1548870"/>
            <a:ext cx="3231754" cy="3923248"/>
          </a:xfrm>
          <a:prstGeom prst="rect">
            <a:avLst/>
          </a:prstGeom>
          <a:noFill/>
          <a:ln w="9525">
            <a:solidFill>
              <a:srgbClr val="C00000"/>
            </a:solidFill>
            <a:miter lim="800000"/>
            <a:headEnd/>
            <a:tailEnd/>
          </a:ln>
        </p:spPr>
      </p:pic>
      <p:pic>
        <p:nvPicPr>
          <p:cNvPr id="5" name="Picture 5"/>
          <p:cNvPicPr>
            <a:picLocks noChangeAspect="1" noChangeArrowheads="1"/>
          </p:cNvPicPr>
          <p:nvPr/>
        </p:nvPicPr>
        <p:blipFill>
          <a:blip r:embed="rId3" cstate="print"/>
          <a:srcRect l="29332" t="9844" r="29161" b="3533"/>
          <a:stretch>
            <a:fillRect/>
          </a:stretch>
        </p:blipFill>
        <p:spPr bwMode="auto">
          <a:xfrm>
            <a:off x="7856573" y="1512707"/>
            <a:ext cx="3402415" cy="3992167"/>
          </a:xfrm>
          <a:prstGeom prst="rect">
            <a:avLst/>
          </a:prstGeom>
          <a:noFill/>
          <a:ln w="9525">
            <a:solidFill>
              <a:srgbClr val="C00000"/>
            </a:solidFill>
            <a:miter lim="800000"/>
            <a:headEnd/>
            <a:tailEnd/>
          </a:ln>
        </p:spPr>
      </p:pic>
    </p:spTree>
    <p:extLst>
      <p:ext uri="{BB962C8B-B14F-4D97-AF65-F5344CB8AC3E}">
        <p14:creationId xmlns:p14="http://schemas.microsoft.com/office/powerpoint/2010/main" val="2554509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NUEVAS TECNOLOGÍAS</a:t>
            </a:r>
            <a:endParaRPr lang="es-PE" dirty="0"/>
          </a:p>
        </p:txBody>
      </p:sp>
      <p:sp>
        <p:nvSpPr>
          <p:cNvPr id="6" name="Marcador de texto 5"/>
          <p:cNvSpPr>
            <a:spLocks noGrp="1"/>
          </p:cNvSpPr>
          <p:nvPr>
            <p:ph type="body" idx="1"/>
          </p:nvPr>
        </p:nvSpPr>
        <p:spPr/>
        <p:txBody>
          <a:bodyPr/>
          <a:lstStyle/>
          <a:p>
            <a:r>
              <a:rPr lang="es-PE" dirty="0" smtClean="0"/>
              <a:t>DRONES, FOTOGRAMETRÍA, MODELOS DIGITALES DE TERRENO Y ANALISIS ESPACIAL</a:t>
            </a:r>
            <a:endParaRPr lang="es-PE" dirty="0"/>
          </a:p>
        </p:txBody>
      </p:sp>
    </p:spTree>
    <p:extLst>
      <p:ext uri="{BB962C8B-B14F-4D97-AF65-F5344CB8AC3E}">
        <p14:creationId xmlns:p14="http://schemas.microsoft.com/office/powerpoint/2010/main" val="4058565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PE" dirty="0" smtClean="0"/>
              <a:t>DRONES</a:t>
            </a:r>
            <a:endParaRPr lang="es-PE" dirty="0"/>
          </a:p>
        </p:txBody>
      </p:sp>
      <p:pic>
        <p:nvPicPr>
          <p:cNvPr id="5124" name="Picture 4" descr="http://aeronoticias.com.pe/noticiero/images/stories/13/10/281013/drones14.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5720" y="1483925"/>
            <a:ext cx="6674936" cy="4476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9993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lsalcedo\Documents\g\Notas de Prensa\Nota de Prensa 3\Vuelo del Dro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9418" y="211398"/>
            <a:ext cx="4943197" cy="37073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salcedo\Documents\g\Notas de Prensa\Nota de Prensa 3\Georeferenciació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273" y="2690256"/>
            <a:ext cx="4954703" cy="3716028"/>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64273" y="6415579"/>
            <a:ext cx="4954703" cy="276999"/>
          </a:xfrm>
          <a:prstGeom prst="rect">
            <a:avLst/>
          </a:prstGeom>
          <a:noFill/>
        </p:spPr>
        <p:txBody>
          <a:bodyPr wrap="square" rtlCol="0">
            <a:spAutoFit/>
          </a:bodyPr>
          <a:lstStyle/>
          <a:p>
            <a:pPr algn="ctr"/>
            <a:r>
              <a:rPr lang="es-PE" sz="1200" dirty="0"/>
              <a:t>Georeferenciación de Vértices Fotoidentificables</a:t>
            </a:r>
          </a:p>
        </p:txBody>
      </p:sp>
      <p:sp>
        <p:nvSpPr>
          <p:cNvPr id="8" name="7 CuadroTexto"/>
          <p:cNvSpPr txBox="1"/>
          <p:nvPr/>
        </p:nvSpPr>
        <p:spPr>
          <a:xfrm>
            <a:off x="5964700" y="3896731"/>
            <a:ext cx="4954703" cy="276999"/>
          </a:xfrm>
          <a:prstGeom prst="rect">
            <a:avLst/>
          </a:prstGeom>
          <a:noFill/>
        </p:spPr>
        <p:txBody>
          <a:bodyPr wrap="square" rtlCol="0">
            <a:spAutoFit/>
          </a:bodyPr>
          <a:lstStyle/>
          <a:p>
            <a:pPr algn="ctr"/>
            <a:r>
              <a:rPr lang="es-PE" sz="1200" dirty="0"/>
              <a:t>Captura de Fotografías Aéreas Verticales y Oblicuas</a:t>
            </a:r>
          </a:p>
        </p:txBody>
      </p:sp>
    </p:spTree>
    <p:extLst>
      <p:ext uri="{BB962C8B-B14F-4D97-AF65-F5344CB8AC3E}">
        <p14:creationId xmlns:p14="http://schemas.microsoft.com/office/powerpoint/2010/main" val="6214976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PE" sz="2800" dirty="0" smtClean="0"/>
              <a:t>EL CATASTRO ARQUEOLOGICO</a:t>
            </a:r>
            <a:endParaRPr lang="es-PE" sz="2800" dirty="0"/>
          </a:p>
        </p:txBody>
      </p:sp>
      <p:sp>
        <p:nvSpPr>
          <p:cNvPr id="3" name="2 Marcador de contenido"/>
          <p:cNvSpPr>
            <a:spLocks noGrp="1"/>
          </p:cNvSpPr>
          <p:nvPr>
            <p:ph idx="1"/>
          </p:nvPr>
        </p:nvSpPr>
        <p:spPr/>
        <p:txBody>
          <a:bodyPr/>
          <a:lstStyle/>
          <a:p>
            <a:r>
              <a:rPr lang="es-PE" dirty="0" smtClean="0"/>
              <a:t>Catastro a Demanda:</a:t>
            </a:r>
          </a:p>
          <a:p>
            <a:pPr lvl="1"/>
            <a:r>
              <a:rPr lang="es-PE" dirty="0" smtClean="0"/>
              <a:t>Solicitudes Internas a la DGPA</a:t>
            </a:r>
          </a:p>
          <a:p>
            <a:pPr lvl="1"/>
            <a:r>
              <a:rPr lang="es-PE" dirty="0" smtClean="0"/>
              <a:t>Solicitudes Externas a la DGPA</a:t>
            </a:r>
          </a:p>
          <a:p>
            <a:pPr lvl="1"/>
            <a:r>
              <a:rPr lang="es-PE" dirty="0" smtClean="0"/>
              <a:t>Solicitudes de Terceros</a:t>
            </a:r>
          </a:p>
          <a:p>
            <a:r>
              <a:rPr lang="es-PE" dirty="0" smtClean="0"/>
              <a:t>Catastro Masivo:</a:t>
            </a:r>
          </a:p>
          <a:p>
            <a:pPr lvl="1"/>
            <a:r>
              <a:rPr lang="es-PE" dirty="0" smtClean="0"/>
              <a:t>Sectorización</a:t>
            </a:r>
          </a:p>
          <a:p>
            <a:pPr lvl="1"/>
            <a:r>
              <a:rPr lang="es-PE" dirty="0" smtClean="0"/>
              <a:t>Áreas Catastradas</a:t>
            </a:r>
          </a:p>
          <a:p>
            <a:pPr lvl="1"/>
            <a:r>
              <a:rPr lang="es-PE" dirty="0" smtClean="0"/>
              <a:t>Áreas Libres de Evidencia Arqueológicas sin Evidencia en Superficie</a:t>
            </a:r>
          </a:p>
          <a:p>
            <a:pPr lvl="1"/>
            <a:r>
              <a:rPr lang="es-PE" dirty="0" smtClean="0"/>
              <a:t>Unidad Catastral</a:t>
            </a:r>
            <a:endParaRPr lang="es-PE"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idx="4294967295"/>
          </p:nvPr>
        </p:nvSpPr>
        <p:spPr>
          <a:xfrm>
            <a:off x="950026" y="274638"/>
            <a:ext cx="10022774" cy="1143000"/>
          </a:xfrm>
        </p:spPr>
        <p:txBody>
          <a:bodyPr>
            <a:normAutofit/>
          </a:bodyPr>
          <a:lstStyle/>
          <a:p>
            <a:r>
              <a:rPr lang="es-PE" dirty="0" smtClean="0">
                <a:solidFill>
                  <a:schemeClr val="tx1"/>
                </a:solidFill>
              </a:rPr>
              <a:t>CURVAS DE NIVEL Vs. MDT (MDE)</a:t>
            </a:r>
            <a:endParaRPr lang="es-PE" dirty="0">
              <a:solidFill>
                <a:schemeClr val="tx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3513" y="4581128"/>
            <a:ext cx="4188693" cy="2042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www.um.es/geograf/sigmur/temariohtml/curva_cortad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2677" y="1700808"/>
            <a:ext cx="3599529" cy="27016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mages01.olx-st.com/ui/11/77/98/1339433965_395766998_1-Fotos-de--NUEVO-MODELO-ESTACION-TOTAL-TOP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7489" y="1988840"/>
            <a:ext cx="2000095"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1.gstatic.com/images?q=tbn:ANd9GcRRVGyLwNIkMsegxOwmHtPcN6gapyKMLg7pm2r2xwlQJx6jp9Q0u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4032" y="1340768"/>
            <a:ext cx="2664296" cy="16698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6241" y="2348880"/>
            <a:ext cx="2295525"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1" y="2663206"/>
            <a:ext cx="2714625"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937"/>
          <a:stretch/>
        </p:blipFill>
        <p:spPr bwMode="auto">
          <a:xfrm>
            <a:off x="7104680" y="3573016"/>
            <a:ext cx="2663728" cy="1896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24193" y="5636210"/>
            <a:ext cx="2690361" cy="1105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4175" t="20633" r="7772" b="13419"/>
          <a:stretch/>
        </p:blipFill>
        <p:spPr bwMode="auto">
          <a:xfrm>
            <a:off x="6345497" y="5674223"/>
            <a:ext cx="1324927" cy="102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7057510" y="6608386"/>
            <a:ext cx="838691" cy="276999"/>
          </a:xfrm>
          <a:prstGeom prst="rect">
            <a:avLst/>
          </a:prstGeom>
          <a:noFill/>
        </p:spPr>
        <p:txBody>
          <a:bodyPr wrap="none" rtlCol="0">
            <a:spAutoFit/>
          </a:bodyPr>
          <a:lstStyle/>
          <a:p>
            <a:r>
              <a:rPr lang="es-PE" sz="1200" dirty="0">
                <a:solidFill>
                  <a:prstClr val="black"/>
                </a:solidFill>
              </a:rPr>
              <a:t>Vectorial</a:t>
            </a:r>
          </a:p>
        </p:txBody>
      </p:sp>
      <p:sp>
        <p:nvSpPr>
          <p:cNvPr id="16" name="15 CuadroTexto"/>
          <p:cNvSpPr txBox="1"/>
          <p:nvPr/>
        </p:nvSpPr>
        <p:spPr>
          <a:xfrm>
            <a:off x="9837348" y="5528266"/>
            <a:ext cx="651140" cy="276999"/>
          </a:xfrm>
          <a:prstGeom prst="rect">
            <a:avLst/>
          </a:prstGeom>
          <a:noFill/>
        </p:spPr>
        <p:txBody>
          <a:bodyPr wrap="none" rtlCol="0">
            <a:spAutoFit/>
          </a:bodyPr>
          <a:lstStyle/>
          <a:p>
            <a:r>
              <a:rPr lang="es-PE" sz="1200" dirty="0">
                <a:solidFill>
                  <a:prstClr val="black"/>
                </a:solidFill>
              </a:rPr>
              <a:t>Raster</a:t>
            </a:r>
          </a:p>
        </p:txBody>
      </p:sp>
    </p:spTree>
    <p:extLst>
      <p:ext uri="{BB962C8B-B14F-4D97-AF65-F5344CB8AC3E}">
        <p14:creationId xmlns:p14="http://schemas.microsoft.com/office/powerpoint/2010/main" val="2675020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cstate="print">
            <a:extLst>
              <a:ext uri="{28A0092B-C50C-407E-A947-70E740481C1C}">
                <a14:useLocalDpi xmlns:a14="http://schemas.microsoft.com/office/drawing/2010/main" val="0"/>
              </a:ext>
            </a:extLst>
          </a:blip>
          <a:srcRect l="14789" r="9155"/>
          <a:stretch/>
        </p:blipFill>
        <p:spPr>
          <a:xfrm>
            <a:off x="1524000" y="-27384"/>
            <a:ext cx="9144000" cy="5787031"/>
          </a:xfrm>
          <a:prstGeom prst="rect">
            <a:avLst/>
          </a:prstGeom>
        </p:spPr>
      </p:pic>
    </p:spTree>
    <p:extLst>
      <p:ext uri="{BB962C8B-B14F-4D97-AF65-F5344CB8AC3E}">
        <p14:creationId xmlns:p14="http://schemas.microsoft.com/office/powerpoint/2010/main" val="27617380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l="23662" r="29719"/>
          <a:stretch/>
        </p:blipFill>
        <p:spPr>
          <a:xfrm>
            <a:off x="2639616" y="0"/>
            <a:ext cx="6668728" cy="6885384"/>
          </a:xfrm>
          <a:prstGeom prst="rect">
            <a:avLst/>
          </a:prstGeom>
        </p:spPr>
      </p:pic>
    </p:spTree>
    <p:extLst>
      <p:ext uri="{BB962C8B-B14F-4D97-AF65-F5344CB8AC3E}">
        <p14:creationId xmlns:p14="http://schemas.microsoft.com/office/powerpoint/2010/main" val="956115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4608" y="1484784"/>
            <a:ext cx="4572000" cy="2200702"/>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2074" y="3711891"/>
            <a:ext cx="4571999" cy="2200701"/>
          </a:xfrm>
          <a:prstGeom prst="rect">
            <a:avLst/>
          </a:prstGeom>
        </p:spPr>
      </p:pic>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3992" y="116632"/>
            <a:ext cx="4572000" cy="2200702"/>
          </a:xfrm>
          <a:prstGeom prst="rect">
            <a:avLst/>
          </a:prstGeom>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3992" y="2348881"/>
            <a:ext cx="4572000"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6833" y="4468658"/>
            <a:ext cx="4572000" cy="2200702"/>
          </a:xfrm>
          <a:prstGeom prst="rect">
            <a:avLst/>
          </a:prstGeom>
        </p:spPr>
      </p:pic>
      <p:sp>
        <p:nvSpPr>
          <p:cNvPr id="7" name="2 Subtítulo"/>
          <p:cNvSpPr txBox="1">
            <a:spLocks/>
          </p:cNvSpPr>
          <p:nvPr/>
        </p:nvSpPr>
        <p:spPr>
          <a:xfrm>
            <a:off x="1994030" y="917057"/>
            <a:ext cx="3886200" cy="599852"/>
          </a:xfrm>
          <a:prstGeom prst="rect">
            <a:avLst/>
          </a:prstGeom>
        </p:spPr>
        <p:txBody>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ctr">
              <a:buNone/>
            </a:pPr>
            <a:r>
              <a:rPr lang="es-PE" dirty="0"/>
              <a:t>Curvas de Nivel 3D</a:t>
            </a:r>
          </a:p>
        </p:txBody>
      </p:sp>
    </p:spTree>
    <p:extLst>
      <p:ext uri="{BB962C8B-B14F-4D97-AF65-F5344CB8AC3E}">
        <p14:creationId xmlns:p14="http://schemas.microsoft.com/office/powerpoint/2010/main" val="39515631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470" t="14789" r="4046" b="9548"/>
          <a:stretch/>
        </p:blipFill>
        <p:spPr bwMode="auto">
          <a:xfrm>
            <a:off x="2035484" y="517524"/>
            <a:ext cx="4780597" cy="2767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483" t="14216" r="3874" b="9199"/>
          <a:stretch/>
        </p:blipFill>
        <p:spPr bwMode="auto">
          <a:xfrm>
            <a:off x="5447929" y="3573016"/>
            <a:ext cx="4790941" cy="2801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6 CuadroTexto"/>
          <p:cNvSpPr txBox="1"/>
          <p:nvPr/>
        </p:nvSpPr>
        <p:spPr>
          <a:xfrm>
            <a:off x="5693548" y="3007986"/>
            <a:ext cx="936667" cy="276999"/>
          </a:xfrm>
          <a:prstGeom prst="rect">
            <a:avLst/>
          </a:prstGeom>
          <a:noFill/>
        </p:spPr>
        <p:txBody>
          <a:bodyPr wrap="none" rtlCol="0">
            <a:spAutoFit/>
          </a:bodyPr>
          <a:lstStyle/>
          <a:p>
            <a:r>
              <a:rPr lang="es-PE" sz="1200" dirty="0"/>
              <a:t>0.50 metros</a:t>
            </a:r>
          </a:p>
        </p:txBody>
      </p:sp>
      <p:sp>
        <p:nvSpPr>
          <p:cNvPr id="8" name="7 CuadroTexto"/>
          <p:cNvSpPr txBox="1"/>
          <p:nvPr/>
        </p:nvSpPr>
        <p:spPr>
          <a:xfrm>
            <a:off x="9142095" y="6097174"/>
            <a:ext cx="934871" cy="276999"/>
          </a:xfrm>
          <a:prstGeom prst="rect">
            <a:avLst/>
          </a:prstGeom>
          <a:noFill/>
        </p:spPr>
        <p:txBody>
          <a:bodyPr wrap="none" rtlCol="0">
            <a:spAutoFit/>
          </a:bodyPr>
          <a:lstStyle/>
          <a:p>
            <a:r>
              <a:rPr lang="es-PE" sz="1200" dirty="0"/>
              <a:t>0.10 metros</a:t>
            </a:r>
          </a:p>
        </p:txBody>
      </p:sp>
    </p:spTree>
    <p:extLst>
      <p:ext uri="{BB962C8B-B14F-4D97-AF65-F5344CB8AC3E}">
        <p14:creationId xmlns:p14="http://schemas.microsoft.com/office/powerpoint/2010/main" val="2789440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483" t="14392" r="3676" b="10080"/>
          <a:stretch/>
        </p:blipFill>
        <p:spPr bwMode="auto">
          <a:xfrm>
            <a:off x="1853101" y="548680"/>
            <a:ext cx="4803819" cy="2762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6992244" y="6323320"/>
            <a:ext cx="1313180" cy="369332"/>
          </a:xfrm>
          <a:prstGeom prst="rect">
            <a:avLst/>
          </a:prstGeom>
          <a:noFill/>
        </p:spPr>
        <p:txBody>
          <a:bodyPr wrap="none" rtlCol="0">
            <a:spAutoFit/>
          </a:bodyPr>
          <a:lstStyle/>
          <a:p>
            <a:r>
              <a:rPr lang="es-PE" dirty="0"/>
              <a:t>0.01 metros</a:t>
            </a:r>
          </a:p>
        </p:txBody>
      </p:sp>
      <p:pic>
        <p:nvPicPr>
          <p:cNvPr id="819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077" t="15625" r="3874" b="10432"/>
          <a:stretch/>
        </p:blipFill>
        <p:spPr bwMode="auto">
          <a:xfrm>
            <a:off x="1845106" y="3789040"/>
            <a:ext cx="4752305" cy="270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329" t="29508" r="29807" b="10434"/>
          <a:stretch/>
        </p:blipFill>
        <p:spPr bwMode="auto">
          <a:xfrm>
            <a:off x="6987836" y="1076548"/>
            <a:ext cx="3457480" cy="2208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004" t="29447" r="33571" b="11440"/>
          <a:stretch/>
        </p:blipFill>
        <p:spPr bwMode="auto">
          <a:xfrm>
            <a:off x="6943295" y="3717032"/>
            <a:ext cx="3487049" cy="2551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4054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1693131" y="4623297"/>
            <a:ext cx="1313180" cy="369332"/>
          </a:xfrm>
          <a:prstGeom prst="rect">
            <a:avLst/>
          </a:prstGeom>
          <a:noFill/>
        </p:spPr>
        <p:txBody>
          <a:bodyPr wrap="none" rtlCol="0">
            <a:spAutoFit/>
          </a:bodyPr>
          <a:lstStyle/>
          <a:p>
            <a:r>
              <a:rPr lang="es-PE" dirty="0"/>
              <a:t>0.01 metros</a:t>
            </a:r>
          </a:p>
        </p:txBody>
      </p:sp>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838" t="14789" r="2728" b="4694"/>
          <a:stretch/>
        </p:blipFill>
        <p:spPr bwMode="auto">
          <a:xfrm>
            <a:off x="1693132" y="188640"/>
            <a:ext cx="7787245" cy="4328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004" t="29447" r="33571" b="11440"/>
          <a:stretch/>
        </p:blipFill>
        <p:spPr bwMode="auto">
          <a:xfrm>
            <a:off x="7032105" y="4149080"/>
            <a:ext cx="3487049" cy="2551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70412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sz="2000" dirty="0" smtClean="0"/>
              <a:t>PUBLICACIÓN DE RECONSTRUCCIONES 3D</a:t>
            </a:r>
            <a:br>
              <a:rPr lang="es-PE" sz="2000" dirty="0" smtClean="0"/>
            </a:br>
            <a:r>
              <a:rPr lang="es-PE" sz="1200" dirty="0" smtClean="0"/>
              <a:t>Realidad Virtual</a:t>
            </a:r>
            <a:endParaRPr lang="es-PE" sz="1200" dirty="0"/>
          </a:p>
        </p:txBody>
      </p:sp>
      <p:pic>
        <p:nvPicPr>
          <p:cNvPr id="4" name="Imagen 3"/>
          <p:cNvPicPr>
            <a:picLocks noChangeAspect="1"/>
          </p:cNvPicPr>
          <p:nvPr/>
        </p:nvPicPr>
        <p:blipFill rotWithShape="1">
          <a:blip r:embed="rId2" cstate="print"/>
          <a:srcRect l="18664" t="12216" r="17082" b="7264"/>
          <a:stretch/>
        </p:blipFill>
        <p:spPr>
          <a:xfrm>
            <a:off x="3562601" y="527254"/>
            <a:ext cx="4227615" cy="2978547"/>
          </a:xfrm>
          <a:prstGeom prst="rect">
            <a:avLst/>
          </a:prstGeom>
        </p:spPr>
      </p:pic>
      <p:pic>
        <p:nvPicPr>
          <p:cNvPr id="5" name="Imagen 4"/>
          <p:cNvPicPr>
            <a:picLocks noChangeAspect="1"/>
          </p:cNvPicPr>
          <p:nvPr/>
        </p:nvPicPr>
        <p:blipFill rotWithShape="1">
          <a:blip r:embed="rId3" cstate="print"/>
          <a:srcRect l="18847" t="13189" r="17173" b="7265"/>
          <a:stretch/>
        </p:blipFill>
        <p:spPr>
          <a:xfrm>
            <a:off x="3562601" y="3505801"/>
            <a:ext cx="4227615" cy="2955108"/>
          </a:xfrm>
          <a:prstGeom prst="rect">
            <a:avLst/>
          </a:prstGeom>
        </p:spPr>
      </p:pic>
      <p:pic>
        <p:nvPicPr>
          <p:cNvPr id="6" name="Imagen 5"/>
          <p:cNvPicPr>
            <a:picLocks noChangeAspect="1"/>
          </p:cNvPicPr>
          <p:nvPr/>
        </p:nvPicPr>
        <p:blipFill rotWithShape="1">
          <a:blip r:embed="rId4" cstate="print"/>
          <a:srcRect l="18938" t="12865" r="17173" b="7427"/>
          <a:stretch/>
        </p:blipFill>
        <p:spPr>
          <a:xfrm>
            <a:off x="7790216" y="527254"/>
            <a:ext cx="4246400" cy="2978547"/>
          </a:xfrm>
          <a:prstGeom prst="rect">
            <a:avLst/>
          </a:prstGeom>
        </p:spPr>
      </p:pic>
      <p:pic>
        <p:nvPicPr>
          <p:cNvPr id="8" name="Imagen 7"/>
          <p:cNvPicPr>
            <a:picLocks noChangeAspect="1"/>
          </p:cNvPicPr>
          <p:nvPr/>
        </p:nvPicPr>
        <p:blipFill rotWithShape="1">
          <a:blip r:embed="rId5" cstate="print"/>
          <a:srcRect l="18847" t="12540" r="16990" b="7751"/>
          <a:stretch/>
        </p:blipFill>
        <p:spPr>
          <a:xfrm>
            <a:off x="7790216" y="3505801"/>
            <a:ext cx="4231041" cy="2955108"/>
          </a:xfrm>
          <a:prstGeom prst="rect">
            <a:avLst/>
          </a:prstGeom>
        </p:spPr>
      </p:pic>
    </p:spTree>
    <p:extLst>
      <p:ext uri="{BB962C8B-B14F-4D97-AF65-F5344CB8AC3E}">
        <p14:creationId xmlns:p14="http://schemas.microsoft.com/office/powerpoint/2010/main" val="40894109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PE" sz="2800" dirty="0" smtClean="0"/>
              <a:t>CONCLUSIONES</a:t>
            </a:r>
            <a:endParaRPr lang="es-PE" sz="2800" dirty="0"/>
          </a:p>
        </p:txBody>
      </p:sp>
      <p:sp>
        <p:nvSpPr>
          <p:cNvPr id="3" name="2 Marcador de contenido"/>
          <p:cNvSpPr>
            <a:spLocks noGrp="1"/>
          </p:cNvSpPr>
          <p:nvPr>
            <p:ph idx="1"/>
          </p:nvPr>
        </p:nvSpPr>
        <p:spPr/>
        <p:txBody>
          <a:bodyPr/>
          <a:lstStyle/>
          <a:p>
            <a:endParaRPr lang="es-PE"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PE" sz="3200" dirty="0" smtClean="0"/>
              <a:t>HERRAMIENTA DE GESTIÓN CULTURAL</a:t>
            </a:r>
            <a:endParaRPr lang="es-PE" sz="3200" dirty="0"/>
          </a:p>
        </p:txBody>
      </p:sp>
      <p:sp>
        <p:nvSpPr>
          <p:cNvPr id="3" name="Marcador de contenido 2"/>
          <p:cNvSpPr>
            <a:spLocks noGrp="1"/>
          </p:cNvSpPr>
          <p:nvPr>
            <p:ph idx="1"/>
          </p:nvPr>
        </p:nvSpPr>
        <p:spPr/>
        <p:txBody>
          <a:bodyPr/>
          <a:lstStyle/>
          <a:p>
            <a:pPr algn="just">
              <a:lnSpc>
                <a:spcPct val="80000"/>
              </a:lnSpc>
            </a:pPr>
            <a:r>
              <a:rPr lang="es-ES_tradnl" dirty="0"/>
              <a:t>Una correcta gestión del Patrimonio Arqueológico pasa por el control, ordenación y </a:t>
            </a:r>
            <a:r>
              <a:rPr lang="es-ES_tradnl" u="sng" dirty="0"/>
              <a:t>actualización</a:t>
            </a:r>
            <a:r>
              <a:rPr lang="es-ES_tradnl" dirty="0"/>
              <a:t> de un completo </a:t>
            </a:r>
            <a:r>
              <a:rPr lang="es-ES_tradnl" dirty="0" smtClean="0"/>
              <a:t>catastro</a:t>
            </a:r>
            <a:r>
              <a:rPr lang="es-ES_tradnl" dirty="0"/>
              <a:t>; </a:t>
            </a:r>
            <a:r>
              <a:rPr lang="es-ES_tradnl" dirty="0">
                <a:solidFill>
                  <a:schemeClr val="accent1"/>
                </a:solidFill>
              </a:rPr>
              <a:t>la verificación del impacto sufrido por diversos procesos, especialmente el de urbanización, su protección, divulgación y estudio</a:t>
            </a:r>
            <a:r>
              <a:rPr lang="es-ES_tradnl" dirty="0"/>
              <a:t>, </a:t>
            </a:r>
            <a:r>
              <a:rPr lang="es-ES_tradnl" dirty="0" smtClean="0"/>
              <a:t>entre otros.</a:t>
            </a:r>
            <a:endParaRPr lang="es-ES_tradnl" dirty="0"/>
          </a:p>
          <a:p>
            <a:pPr algn="just">
              <a:lnSpc>
                <a:spcPct val="80000"/>
              </a:lnSpc>
            </a:pPr>
            <a:r>
              <a:rPr lang="es-ES_tradnl" dirty="0"/>
              <a:t>Así, la información integrada en un catastro arqueológico, </a:t>
            </a:r>
            <a:r>
              <a:rPr lang="es-ES_tradnl" u="sng" dirty="0"/>
              <a:t>interrelacionada a través de un sistema de información geográfica</a:t>
            </a:r>
            <a:r>
              <a:rPr lang="es-ES_tradnl" dirty="0"/>
              <a:t>, que incluya las condiciones medioambientales, de desarrollo urbano y rural, uso de suelos, actividades culturales y hasta de infraestructura de comunicación y transporte que, faciliten el uso de los monumentos, </a:t>
            </a:r>
            <a:r>
              <a:rPr lang="es-ES_tradnl" dirty="0">
                <a:solidFill>
                  <a:schemeClr val="accent1"/>
                </a:solidFill>
              </a:rPr>
              <a:t>permitirán diseñar planes de manejo, estudios de puesta en valor y hasta proyectos turísticos, determinando riesgos, evaluando costes y proponiendo soluciones alternativas a los problemas</a:t>
            </a:r>
            <a:r>
              <a:rPr lang="es-ES_tradnl" dirty="0"/>
              <a:t> que puedan presentarse para una conveniente gestión del patrimonio cultural. </a:t>
            </a:r>
          </a:p>
          <a:p>
            <a:pPr algn="just">
              <a:lnSpc>
                <a:spcPct val="80000"/>
              </a:lnSpc>
            </a:pPr>
            <a:r>
              <a:rPr lang="es-ES_tradnl" dirty="0"/>
              <a:t>El catastro, en su calidad de investigación </a:t>
            </a:r>
            <a:r>
              <a:rPr lang="es-ES_tradnl" dirty="0" smtClean="0"/>
              <a:t>y </a:t>
            </a:r>
            <a:r>
              <a:rPr lang="es-ES_tradnl" dirty="0"/>
              <a:t>la gestión, como vía para relacionar la cultura con el proceso productivo, están en relación de dependencia directa, pues </a:t>
            </a:r>
            <a:r>
              <a:rPr lang="es-ES_tradnl" u="sng" dirty="0">
                <a:solidFill>
                  <a:schemeClr val="accent1"/>
                </a:solidFill>
              </a:rPr>
              <a:t>no puede gestionarse, aquello que no se tiene adecuadamente registrado</a:t>
            </a:r>
            <a:r>
              <a:rPr lang="es-ES_tradnl" dirty="0">
                <a:solidFill>
                  <a:schemeClr val="accent1"/>
                </a:solidFill>
              </a:rPr>
              <a:t>. </a:t>
            </a:r>
            <a:endParaRPr lang="es-ES" dirty="0">
              <a:solidFill>
                <a:schemeClr val="accent1"/>
              </a:solidFill>
            </a:endParaRPr>
          </a:p>
          <a:p>
            <a:endParaRPr lang="es-PE" dirty="0"/>
          </a:p>
        </p:txBody>
      </p:sp>
    </p:spTree>
    <p:extLst>
      <p:ext uri="{BB962C8B-B14F-4D97-AF65-F5344CB8AC3E}">
        <p14:creationId xmlns:p14="http://schemas.microsoft.com/office/powerpoint/2010/main" val="16319576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PE" sz="3200" dirty="0" smtClean="0"/>
              <a:t>HERRAMIENTA DE INVESTIGACIÓN</a:t>
            </a:r>
            <a:endParaRPr lang="es-PE" sz="3200" dirty="0"/>
          </a:p>
        </p:txBody>
      </p:sp>
      <p:sp>
        <p:nvSpPr>
          <p:cNvPr id="3" name="Marcador de contenido 2"/>
          <p:cNvSpPr>
            <a:spLocks noGrp="1"/>
          </p:cNvSpPr>
          <p:nvPr>
            <p:ph idx="1"/>
          </p:nvPr>
        </p:nvSpPr>
        <p:spPr/>
        <p:txBody>
          <a:bodyPr/>
          <a:lstStyle/>
          <a:p>
            <a:pPr algn="just">
              <a:lnSpc>
                <a:spcPct val="80000"/>
              </a:lnSpc>
            </a:pPr>
            <a:r>
              <a:rPr lang="es-ES_tradnl" dirty="0"/>
              <a:t>Permite organizar los resultados de investigaciones previas en áreas determinadas, proporcionando al investigador la </a:t>
            </a:r>
            <a:r>
              <a:rPr lang="es-ES_tradnl" u="sng" dirty="0"/>
              <a:t>información resultante de trabajos</a:t>
            </a:r>
            <a:r>
              <a:rPr lang="es-ES_tradnl" dirty="0"/>
              <a:t> extensivos.</a:t>
            </a:r>
          </a:p>
          <a:p>
            <a:pPr algn="just">
              <a:lnSpc>
                <a:spcPct val="80000"/>
              </a:lnSpc>
            </a:pPr>
            <a:endParaRPr lang="es-ES_tradnl" dirty="0"/>
          </a:p>
          <a:p>
            <a:pPr algn="just">
              <a:lnSpc>
                <a:spcPct val="80000"/>
              </a:lnSpc>
            </a:pPr>
            <a:r>
              <a:rPr lang="es-ES_tradnl" dirty="0"/>
              <a:t>Los resultados de los avances en el catastro </a:t>
            </a:r>
            <a:r>
              <a:rPr lang="es-ES_tradnl" u="sng" dirty="0"/>
              <a:t>y la </a:t>
            </a:r>
            <a:r>
              <a:rPr lang="es-ES_tradnl" u="sng" dirty="0" smtClean="0"/>
              <a:t>base </a:t>
            </a:r>
            <a:r>
              <a:rPr lang="es-ES_tradnl" u="sng" dirty="0"/>
              <a:t>alfanumérica relacionada a los monumentos </a:t>
            </a:r>
            <a:r>
              <a:rPr lang="es-ES_tradnl" u="sng" dirty="0" smtClean="0"/>
              <a:t>catastrados (base gráfica) </a:t>
            </a:r>
            <a:r>
              <a:rPr lang="es-ES_tradnl" dirty="0"/>
              <a:t>permiten al investigador orientar la temática de la investigación en un área determinada, por ejemplo, dispone de información previa que le permitirá plantear estudios de patrones de asentamiento, análisis </a:t>
            </a:r>
            <a:r>
              <a:rPr lang="es-ES_tradnl" dirty="0" err="1"/>
              <a:t>intra-intersitios</a:t>
            </a:r>
            <a:r>
              <a:rPr lang="es-ES_tradnl" dirty="0"/>
              <a:t> e incluso investigaciones enmarcadas en la denominada arqueología del paisaje.</a:t>
            </a:r>
          </a:p>
          <a:p>
            <a:pPr algn="just">
              <a:lnSpc>
                <a:spcPct val="80000"/>
              </a:lnSpc>
            </a:pPr>
            <a:endParaRPr lang="es-ES_tradnl" dirty="0"/>
          </a:p>
          <a:p>
            <a:pPr algn="just">
              <a:lnSpc>
                <a:spcPct val="80000"/>
              </a:lnSpc>
            </a:pPr>
            <a:r>
              <a:rPr lang="es-ES_tradnl" dirty="0"/>
              <a:t>El catastro actualizado también permitirá conocer los </a:t>
            </a:r>
            <a:r>
              <a:rPr lang="es-ES_tradnl" u="sng" dirty="0"/>
              <a:t>riesgos y vulnerabilidad</a:t>
            </a:r>
            <a:r>
              <a:rPr lang="es-ES_tradnl" dirty="0"/>
              <a:t> de los monumentos arqueológicos y </a:t>
            </a:r>
            <a:r>
              <a:rPr lang="es-ES_tradnl" u="sng" dirty="0"/>
              <a:t>definir la prioridad</a:t>
            </a:r>
            <a:r>
              <a:rPr lang="es-ES_tradnl" dirty="0"/>
              <a:t> de las investigaciones e intervenciones de los arqueólogos.</a:t>
            </a:r>
            <a:endParaRPr lang="es-PE" dirty="0"/>
          </a:p>
        </p:txBody>
      </p:sp>
    </p:spTree>
    <p:extLst>
      <p:ext uri="{BB962C8B-B14F-4D97-AF65-F5344CB8AC3E}">
        <p14:creationId xmlns:p14="http://schemas.microsoft.com/office/powerpoint/2010/main" val="14940620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PE" sz="3200" dirty="0" smtClean="0"/>
              <a:t>HERRAMIENTA PARA EL DESARROLLO</a:t>
            </a:r>
            <a:endParaRPr lang="es-PE" sz="3200" dirty="0"/>
          </a:p>
        </p:txBody>
      </p:sp>
      <p:sp>
        <p:nvSpPr>
          <p:cNvPr id="3" name="Marcador de contenido 2"/>
          <p:cNvSpPr>
            <a:spLocks noGrp="1"/>
          </p:cNvSpPr>
          <p:nvPr>
            <p:ph idx="1"/>
          </p:nvPr>
        </p:nvSpPr>
        <p:spPr/>
        <p:txBody>
          <a:bodyPr/>
          <a:lstStyle/>
          <a:p>
            <a:pPr algn="just"/>
            <a:r>
              <a:rPr lang="es-ES" dirty="0"/>
              <a:t>El catastro arqueológico permitirá brindar información a instituciones estatales y privadas relacionadas con actividades de desarrollo, proporcionando mapas de </a:t>
            </a:r>
            <a:r>
              <a:rPr lang="es-ES" u="sng" dirty="0"/>
              <a:t>áreas catastradas</a:t>
            </a:r>
            <a:r>
              <a:rPr lang="es-ES" dirty="0"/>
              <a:t> y los monumentos que hayan sido objeto de saneamiento físico-legal por parte del </a:t>
            </a:r>
            <a:r>
              <a:rPr lang="es-ES" dirty="0" smtClean="0"/>
              <a:t>Ministerio de </a:t>
            </a:r>
            <a:r>
              <a:rPr lang="es-ES" dirty="0"/>
              <a:t>Cultura.</a:t>
            </a:r>
          </a:p>
          <a:p>
            <a:pPr algn="just"/>
            <a:r>
              <a:rPr lang="es-ES" dirty="0"/>
              <a:t>Asimismo, permitirá agilizar los trámites de expedición de </a:t>
            </a:r>
            <a:r>
              <a:rPr lang="es-ES" u="sng" dirty="0"/>
              <a:t>Certificados de Inexistencia de Restos Arqueológicos</a:t>
            </a:r>
            <a:r>
              <a:rPr lang="es-ES" dirty="0"/>
              <a:t>, pues el catastro deberá integrar información, no solo de monumentos existentes, sino también de zonas que hayan sido materia de Proyectos de Evaluación Arqueológica y en las que se haya determinado por procedimientos técnicos reglamentados, la inexistencia de evidencias, para de ese modo ir conformando un mosaico en el que se determine áreas de libre disponibilidad física o por el contrario, áreas en las que no podrán proyectarse actividades extractivas, productivas, de servicios o actos administrativos como el saneamiento físico-legal de predios rurales y urbanos</a:t>
            </a:r>
            <a:r>
              <a:rPr lang="es-ES" dirty="0" smtClean="0"/>
              <a:t>.</a:t>
            </a:r>
            <a:endParaRPr lang="es-ES" dirty="0"/>
          </a:p>
        </p:txBody>
      </p:sp>
    </p:spTree>
    <p:extLst>
      <p:ext uri="{BB962C8B-B14F-4D97-AF65-F5344CB8AC3E}">
        <p14:creationId xmlns:p14="http://schemas.microsoft.com/office/powerpoint/2010/main" val="13321573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PE" dirty="0" smtClean="0"/>
              <a:t>SISTEMA DE INFORMACIÓN GEOGRÁFICA</a:t>
            </a:r>
            <a:endParaRPr lang="es-PE" dirty="0"/>
          </a:p>
        </p:txBody>
      </p:sp>
      <p:sp>
        <p:nvSpPr>
          <p:cNvPr id="3" name="Marcador de texto 2"/>
          <p:cNvSpPr>
            <a:spLocks noGrp="1"/>
          </p:cNvSpPr>
          <p:nvPr>
            <p:ph type="body" idx="1"/>
          </p:nvPr>
        </p:nvSpPr>
        <p:spPr/>
        <p:txBody>
          <a:bodyPr/>
          <a:lstStyle/>
          <a:p>
            <a:r>
              <a:rPr lang="es-PE" dirty="0" smtClean="0"/>
              <a:t>UNA HERRAMIENTA PARA LA ADMINISTRACIÓN Y GESTIÓN DE DATOS ESPACIALES</a:t>
            </a:r>
            <a:endParaRPr lang="es-PE" dirty="0"/>
          </a:p>
        </p:txBody>
      </p:sp>
    </p:spTree>
    <p:extLst>
      <p:ext uri="{BB962C8B-B14F-4D97-AF65-F5344CB8AC3E}">
        <p14:creationId xmlns:p14="http://schemas.microsoft.com/office/powerpoint/2010/main" val="1896862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PE" sz="3200" dirty="0" smtClean="0"/>
              <a:t>SISTEMA DE INFORMACIÓN GEOGRÁFICA</a:t>
            </a:r>
            <a:endParaRPr lang="es-PE" sz="3200" dirty="0"/>
          </a:p>
        </p:txBody>
      </p:sp>
      <p:sp>
        <p:nvSpPr>
          <p:cNvPr id="3" name="Marcador de contenido 2"/>
          <p:cNvSpPr>
            <a:spLocks noGrp="1"/>
          </p:cNvSpPr>
          <p:nvPr>
            <p:ph idx="1"/>
          </p:nvPr>
        </p:nvSpPr>
        <p:spPr/>
        <p:txBody>
          <a:bodyPr anchor="t"/>
          <a:lstStyle/>
          <a:p>
            <a:pPr marL="0" indent="0" algn="just">
              <a:buNone/>
            </a:pPr>
            <a:r>
              <a:rPr lang="es-PE" dirty="0"/>
              <a:t>Un sistema de información geográfica (SIG) se utiliza para describir y caracterizar la tierra y otras geografías con el propósito de </a:t>
            </a:r>
            <a:r>
              <a:rPr lang="es-PE" dirty="0" smtClean="0"/>
              <a:t>visualizar </a:t>
            </a:r>
            <a:r>
              <a:rPr lang="es-PE" dirty="0"/>
              <a:t>y analizar información de referencia geográfica</a:t>
            </a:r>
            <a:r>
              <a:rPr lang="es-PE" dirty="0" smtClean="0"/>
              <a:t>.</a:t>
            </a:r>
          </a:p>
        </p:txBody>
      </p:sp>
      <p:pic>
        <p:nvPicPr>
          <p:cNvPr id="9" name="Imagen 8"/>
          <p:cNvPicPr>
            <a:picLocks noChangeAspect="1"/>
          </p:cNvPicPr>
          <p:nvPr/>
        </p:nvPicPr>
        <p:blipFill>
          <a:blip r:embed="rId2" cstate="print"/>
          <a:stretch>
            <a:fillRect/>
          </a:stretch>
        </p:blipFill>
        <p:spPr>
          <a:xfrm>
            <a:off x="5207260" y="1947553"/>
            <a:ext cx="4632017" cy="4037195"/>
          </a:xfrm>
          <a:prstGeom prst="rect">
            <a:avLst/>
          </a:prstGeom>
        </p:spPr>
      </p:pic>
    </p:spTree>
    <p:extLst>
      <p:ext uri="{BB962C8B-B14F-4D97-AF65-F5344CB8AC3E}">
        <p14:creationId xmlns:p14="http://schemas.microsoft.com/office/powerpoint/2010/main" val="529760675"/>
      </p:ext>
    </p:extLst>
  </p:cSld>
  <p:clrMapOvr>
    <a:masterClrMapping/>
  </p:clrMapOvr>
</p:sld>
</file>

<file path=ppt/theme/theme1.xml><?xml version="1.0" encoding="utf-8"?>
<a:theme xmlns:a="http://schemas.openxmlformats.org/drawingml/2006/main" name="Marco">
  <a:themeElements>
    <a:clrScheme name="Marco">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Marco">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TC103457475[[fn=Marco]]</Template>
  <TotalTime>1566</TotalTime>
  <Words>1309</Words>
  <Application>Microsoft Office PowerPoint</Application>
  <PresentationFormat>Personalizado</PresentationFormat>
  <Paragraphs>194</Paragraphs>
  <Slides>48</Slides>
  <Notes>0</Notes>
  <HiddenSlides>0</HiddenSlides>
  <MMClips>2</MMClips>
  <ScaleCrop>false</ScaleCrop>
  <HeadingPairs>
    <vt:vector size="4" baseType="variant">
      <vt:variant>
        <vt:lpstr>Tema</vt:lpstr>
      </vt:variant>
      <vt:variant>
        <vt:i4>1</vt:i4>
      </vt:variant>
      <vt:variant>
        <vt:lpstr>Títulos de diapositiva</vt:lpstr>
      </vt:variant>
      <vt:variant>
        <vt:i4>48</vt:i4>
      </vt:variant>
    </vt:vector>
  </HeadingPairs>
  <TitlesOfParts>
    <vt:vector size="49" baseType="lpstr">
      <vt:lpstr>Marco</vt:lpstr>
      <vt:lpstr>EL SISTEMA DE INFORMACIÓN GEOGRÁFICA – SIGDA EN EL CATASTRO ARQUEOLÓGICO DEL PERÚ</vt:lpstr>
      <vt:lpstr>EL CATASTRO ARQUEOLÓGICO</vt:lpstr>
      <vt:lpstr>LA DIRECCIÓN DE CATASTRO  Y SANEAMIENTO FISICO LEGAL</vt:lpstr>
      <vt:lpstr>EL CATASTRO ARQUEOLOGICO</vt:lpstr>
      <vt:lpstr>HERRAMIENTA DE GESTIÓN CULTURAL</vt:lpstr>
      <vt:lpstr>HERRAMIENTA DE INVESTIGACIÓN</vt:lpstr>
      <vt:lpstr>HERRAMIENTA PARA EL DESARROLLO</vt:lpstr>
      <vt:lpstr>SISTEMA DE INFORMACIÓN GEOGRÁFICA</vt:lpstr>
      <vt:lpstr>SISTEMA DE INFORMACIÓN GEOGRÁFICA</vt:lpstr>
      <vt:lpstr>SISTEMA DE INFORMACIÓN GEOGRÁFICA</vt:lpstr>
      <vt:lpstr>DATOS SIG</vt:lpstr>
      <vt:lpstr>SALIDA DE DATOS DIGITALES</vt:lpstr>
      <vt:lpstr>CLASIFICACION DE LOS SIG EN ARQUEOLOGIA</vt:lpstr>
      <vt:lpstr>EL SISTEMA DE INFORMACIÓN GEOGRÁFICA DE ARQUEOLOGÍA - SIGDA</vt:lpstr>
      <vt:lpstr>DESCRIPCION DE LOS DATOS</vt:lpstr>
      <vt:lpstr>DETALLES</vt:lpstr>
      <vt:lpstr>ADMINISTRACIÓN DE LOS DATOS</vt:lpstr>
      <vt:lpstr>CAMBIO DE ENFOQUE</vt:lpstr>
      <vt:lpstr>¿Porqué Implementar un SIG Corporativo?</vt:lpstr>
      <vt:lpstr>RESUMEN DE LA SECUENCIA LÓGICA: PLANIFICACIÓN DEL PROYECTO</vt:lpstr>
      <vt:lpstr>PROYECTO PILOTO DEL SIGDA Enero 2012</vt:lpstr>
      <vt:lpstr>PROYECTO PILOTO DEL SIGDA Enero 2012</vt:lpstr>
      <vt:lpstr>EL GEOPORTAL DEL SIGDA</vt:lpstr>
      <vt:lpstr>NIVELES CUBIERTOS</vt:lpstr>
      <vt:lpstr>DATOS INCLUIDOS</vt:lpstr>
      <vt:lpstr>LOGROS Respecto al Geoportal Web del Sistema de Información Geográfica – SIGDA</vt:lpstr>
      <vt:lpstr>LOGROS Respecto al Geoportal Web del Sistema de Información Geográfica – SIGDA</vt:lpstr>
      <vt:lpstr>Presentación de PowerPoint</vt:lpstr>
      <vt:lpstr>LOGROS Respecto al Geoportal Web del Sistema de Información Geográfica – SIGDA</vt:lpstr>
      <vt:lpstr>LOGROS Respecto al Geoportal Web del Sistema de Información Geográfica – SIGDA</vt:lpstr>
      <vt:lpstr>LOGROS Respecto al Geoportal Web del Sistema de Información Geográfica – SIGDA</vt:lpstr>
      <vt:lpstr>LOGROS Respecto al Geoportal Web del Sistema de Información Geográfica – SIGDA</vt:lpstr>
      <vt:lpstr>LOGROS Respecto al Geoportal Web del Sistema de Información Geográfica – SIGDA</vt:lpstr>
      <vt:lpstr>Registro de Fichas de Estado Actual, Conservación y Gestión de MAPs</vt:lpstr>
      <vt:lpstr>Registro de Fichas de Estado Actual, Conservación y Gestión de MAPs</vt:lpstr>
      <vt:lpstr>FICHAS DE ESTADO ACTUAL</vt:lpstr>
      <vt:lpstr>NUEVAS TECNOLOGÍAS</vt:lpstr>
      <vt:lpstr>DRONES</vt:lpstr>
      <vt:lpstr>Presentación de PowerPoint</vt:lpstr>
      <vt:lpstr>CURVAS DE NIVEL Vs. MDT (MDE)</vt:lpstr>
      <vt:lpstr>Presentación de PowerPoint</vt:lpstr>
      <vt:lpstr>Presentación de PowerPoint</vt:lpstr>
      <vt:lpstr>Presentación de PowerPoint</vt:lpstr>
      <vt:lpstr>Presentación de PowerPoint</vt:lpstr>
      <vt:lpstr>Presentación de PowerPoint</vt:lpstr>
      <vt:lpstr>Presentación de PowerPoint</vt:lpstr>
      <vt:lpstr>PUBLICACIÓN DE RECONSTRUCCIONES 3D Realidad Virtual</vt:lpstr>
      <vt:lpstr>CONCLUSIONES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DIRECCIÓN DE CATASTRO Y SANEAMIENTO FISICO LEGAL</dc:title>
  <dc:creator>Luis Alberto Salcedo Campos</dc:creator>
  <cp:lastModifiedBy>Mariana Zamora</cp:lastModifiedBy>
  <cp:revision>75</cp:revision>
  <dcterms:created xsi:type="dcterms:W3CDTF">2014-08-22T19:19:44Z</dcterms:created>
  <dcterms:modified xsi:type="dcterms:W3CDTF">2015-04-14T17:58:41Z</dcterms:modified>
</cp:coreProperties>
</file>