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1" r:id="rId16"/>
    <p:sldId id="270" r:id="rId17"/>
    <p:sldId id="271" r:id="rId18"/>
    <p:sldId id="272" r:id="rId19"/>
    <p:sldId id="273" r:id="rId20"/>
    <p:sldId id="274" r:id="rId21"/>
    <p:sldId id="275" r:id="rId22"/>
    <p:sldId id="282" r:id="rId23"/>
    <p:sldId id="276" r:id="rId24"/>
    <p:sldId id="277" r:id="rId25"/>
    <p:sldId id="278" r:id="rId26"/>
    <p:sldId id="279" r:id="rId27"/>
    <p:sldId id="280" r:id="rId28"/>
    <p:sldId id="283" r:id="rId2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82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5705F-BC26-4A8D-A0DA-A26311B5DFC1}" type="datetimeFigureOut">
              <a:rPr lang="es-MX" smtClean="0"/>
              <a:t>03/03/2015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FEEBA-AFDE-46DB-969B-60A8E8BC9F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086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0198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6645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9587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764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298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6981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7048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0390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7602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5073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278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0874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817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266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6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1605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7189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068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0693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2676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0381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3621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6921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2408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287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1060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101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EEBA-AFDE-46DB-969B-60A8E8BC9F91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267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59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03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42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83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41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9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53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07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33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531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50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57149-2B28-9A47-8AD8-BCCF3E742EE8}" type="datetimeFigureOut">
              <a:rPr lang="es-ES" smtClean="0"/>
              <a:t>03/03/2015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7E69D-83EE-864D-A908-8AC1B4271A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42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nja.savkic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astun@hotmail.it" TargetMode="External"/><Relationship Id="rId4" Type="http://schemas.openxmlformats.org/officeDocument/2006/relationships/hyperlink" Target="http://www.archeografica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7500" y="1524001"/>
            <a:ext cx="8636000" cy="2076450"/>
          </a:xfrm>
        </p:spPr>
        <p:txBody>
          <a:bodyPr>
            <a:noAutofit/>
          </a:bodyPr>
          <a:lstStyle/>
          <a:p>
            <a:r>
              <a:rPr lang="es-ES_tradnl" sz="3200" b="1" i="1" dirty="0">
                <a:solidFill>
                  <a:srgbClr val="800000"/>
                </a:solidFill>
              </a:rPr>
              <a:t>La Gran Plaza de </a:t>
            </a:r>
            <a:r>
              <a:rPr lang="es-ES_tradnl" sz="3200" b="1" i="1" dirty="0" err="1">
                <a:solidFill>
                  <a:srgbClr val="800000"/>
                </a:solidFill>
              </a:rPr>
              <a:t>Calakmul</a:t>
            </a:r>
            <a:r>
              <a:rPr lang="es-ES_tradnl" sz="3200" b="1" i="1" dirty="0">
                <a:solidFill>
                  <a:srgbClr val="800000"/>
                </a:solidFill>
              </a:rPr>
              <a:t> en el Preclásico tardío</a:t>
            </a: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ES_tradnl" sz="1400" dirty="0" smtClean="0"/>
              <a:t>PRIMER </a:t>
            </a:r>
            <a:r>
              <a:rPr lang="es-ES_tradnl" sz="1400" dirty="0"/>
              <a:t>CONGRESO INTERNACIONAL</a:t>
            </a:r>
            <a:r>
              <a:rPr lang="es-MX" sz="1400" dirty="0" smtClean="0">
                <a:effectLst/>
              </a:rPr>
              <a:t/>
            </a:r>
            <a:br>
              <a:rPr lang="es-MX" sz="1400" dirty="0" smtClean="0">
                <a:effectLst/>
              </a:rPr>
            </a:br>
            <a:r>
              <a:rPr lang="es-MX" sz="1400" dirty="0" smtClean="0">
                <a:effectLst/>
              </a:rPr>
              <a:t>EL </a:t>
            </a:r>
            <a:r>
              <a:rPr lang="es-ES_tradnl" sz="1400" dirty="0" smtClean="0"/>
              <a:t>PATRIMONIO </a:t>
            </a:r>
            <a:r>
              <a:rPr lang="es-ES_tradnl" sz="1400" dirty="0"/>
              <a:t>CULTURAL </a:t>
            </a:r>
            <a:r>
              <a:rPr lang="es-ES_tradnl" sz="1400" dirty="0" smtClean="0"/>
              <a:t>Y LAS </a:t>
            </a:r>
            <a:r>
              <a:rPr lang="es-ES_tradnl" sz="1400" dirty="0"/>
              <a:t>NUEVAS </a:t>
            </a:r>
            <a:r>
              <a:rPr lang="es-ES_tradnl" sz="1400" dirty="0" smtClean="0"/>
              <a:t>TECNOLOGÍAS. </a:t>
            </a:r>
            <a:r>
              <a:rPr lang="es-MX" sz="1400" dirty="0" smtClean="0">
                <a:effectLst/>
              </a:rPr>
              <a:t/>
            </a:r>
            <a:br>
              <a:rPr lang="es-MX" sz="1400" dirty="0" smtClean="0">
                <a:effectLst/>
              </a:rPr>
            </a:br>
            <a:r>
              <a:rPr lang="es-ES_tradnl" sz="1400" dirty="0"/>
              <a:t>UNA VISIÓN CONTEMPORÁNEA (Ciudad de México, </a:t>
            </a:r>
            <a:r>
              <a:rPr lang="es-ES_tradnl" sz="1400" dirty="0" smtClean="0"/>
              <a:t>3-6 de diciembre </a:t>
            </a:r>
            <a:r>
              <a:rPr lang="es-ES_tradnl" sz="1400" dirty="0"/>
              <a:t>de 2014)</a:t>
            </a:r>
            <a:r>
              <a:rPr lang="es-MX" sz="1400" dirty="0" smtClean="0">
                <a:effectLst/>
              </a:rPr>
              <a:t/>
            </a:r>
            <a:br>
              <a:rPr lang="es-MX" sz="1400" dirty="0" smtClean="0">
                <a:effectLst/>
              </a:rPr>
            </a:br>
            <a:endParaRPr lang="es-ES" sz="1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035175"/>
          </a:xfrm>
        </p:spPr>
        <p:txBody>
          <a:bodyPr>
            <a:noAutofit/>
          </a:bodyPr>
          <a:lstStyle/>
          <a:p>
            <a:r>
              <a:rPr lang="es-ES_tradnl" sz="1400" dirty="0">
                <a:solidFill>
                  <a:schemeClr val="tx1"/>
                </a:solidFill>
              </a:rPr>
              <a:t>Dra. Sanja Savkic (texto)</a:t>
            </a:r>
            <a:endParaRPr lang="es-MX" sz="1400" dirty="0" smtClean="0">
              <a:solidFill>
                <a:schemeClr val="tx1"/>
              </a:solidFill>
              <a:effectLst/>
            </a:endParaRPr>
          </a:p>
          <a:p>
            <a:r>
              <a:rPr lang="es-ES_tradnl" sz="1100" dirty="0">
                <a:solidFill>
                  <a:schemeClr val="tx1"/>
                </a:solidFill>
              </a:rPr>
              <a:t>Programa de Becas Posdoctorales en la </a:t>
            </a:r>
            <a:r>
              <a:rPr lang="es-ES_tradnl" sz="1100" dirty="0" smtClean="0">
                <a:solidFill>
                  <a:schemeClr val="tx1"/>
                </a:solidFill>
              </a:rPr>
              <a:t>UNAM</a:t>
            </a:r>
            <a:r>
              <a:rPr lang="es-MX" sz="1100" dirty="0" smtClean="0">
                <a:solidFill>
                  <a:schemeClr val="tx1"/>
                </a:solidFill>
              </a:rPr>
              <a:t>, </a:t>
            </a:r>
            <a:r>
              <a:rPr lang="es-ES_tradnl" sz="1100" dirty="0" smtClean="0">
                <a:solidFill>
                  <a:schemeClr val="tx1"/>
                </a:solidFill>
              </a:rPr>
              <a:t>Instituto </a:t>
            </a:r>
            <a:r>
              <a:rPr lang="es-ES_tradnl" sz="1100" dirty="0">
                <a:solidFill>
                  <a:schemeClr val="tx1"/>
                </a:solidFill>
              </a:rPr>
              <a:t>de Investigaciones Antropológicas</a:t>
            </a:r>
            <a:endParaRPr lang="es-MX" sz="1100" dirty="0" smtClean="0">
              <a:solidFill>
                <a:schemeClr val="tx1"/>
              </a:solidFill>
              <a:effectLst/>
            </a:endParaRPr>
          </a:p>
          <a:p>
            <a:r>
              <a:rPr lang="es-ES_tradnl" sz="1100" dirty="0">
                <a:solidFill>
                  <a:schemeClr val="tx1"/>
                </a:solidFill>
              </a:rPr>
              <a:t>Ciudad de México</a:t>
            </a:r>
            <a:endParaRPr lang="es-MX" sz="1100" dirty="0" smtClean="0">
              <a:solidFill>
                <a:schemeClr val="tx1"/>
              </a:solidFill>
              <a:effectLst/>
            </a:endParaRPr>
          </a:p>
          <a:p>
            <a:r>
              <a:rPr lang="en-US" sz="1100" i="1" dirty="0">
                <a:solidFill>
                  <a:schemeClr val="tx1"/>
                </a:solidFill>
                <a:hlinkClick r:id="rId3"/>
              </a:rPr>
              <a:t>sanja.savkic@gmail.com</a:t>
            </a:r>
            <a:endParaRPr lang="es-MX" sz="1100" dirty="0" smtClean="0">
              <a:solidFill>
                <a:schemeClr val="tx1"/>
              </a:solidFill>
              <a:effectLst/>
            </a:endParaRPr>
          </a:p>
          <a:p>
            <a:r>
              <a:rPr lang="en-US" sz="1100" dirty="0">
                <a:solidFill>
                  <a:schemeClr val="tx1"/>
                </a:solidFill>
              </a:rPr>
              <a:t>y</a:t>
            </a:r>
            <a:endParaRPr lang="es-MX" sz="1100" dirty="0" smtClean="0">
              <a:solidFill>
                <a:schemeClr val="tx1"/>
              </a:solidFill>
              <a:effectLst/>
            </a:endParaRPr>
          </a:p>
          <a:p>
            <a:r>
              <a:rPr lang="es-ES_tradnl" sz="1400" dirty="0" err="1">
                <a:solidFill>
                  <a:schemeClr val="tx1"/>
                </a:solidFill>
              </a:rPr>
              <a:t>Arqto</a:t>
            </a:r>
            <a:r>
              <a:rPr lang="es-ES_tradnl" sz="1400" dirty="0">
                <a:solidFill>
                  <a:schemeClr val="tx1"/>
                </a:solidFill>
              </a:rPr>
              <a:t>. </a:t>
            </a:r>
            <a:r>
              <a:rPr lang="es-ES_tradnl" sz="1400" dirty="0" err="1">
                <a:solidFill>
                  <a:schemeClr val="tx1"/>
                </a:solidFill>
              </a:rPr>
              <a:t>Massimo</a:t>
            </a:r>
            <a:r>
              <a:rPr lang="es-ES_tradnl" sz="1400" dirty="0">
                <a:solidFill>
                  <a:schemeClr val="tx1"/>
                </a:solidFill>
              </a:rPr>
              <a:t> </a:t>
            </a:r>
            <a:r>
              <a:rPr lang="es-ES_tradnl" sz="1400" dirty="0" err="1">
                <a:solidFill>
                  <a:schemeClr val="tx1"/>
                </a:solidFill>
              </a:rPr>
              <a:t>Stefani</a:t>
            </a:r>
            <a:r>
              <a:rPr lang="es-ES_tradnl" sz="1400" dirty="0">
                <a:solidFill>
                  <a:schemeClr val="tx1"/>
                </a:solidFill>
              </a:rPr>
              <a:t> (imágenes en 3D)</a:t>
            </a:r>
            <a:endParaRPr lang="es-MX" sz="1400" dirty="0" smtClean="0">
              <a:solidFill>
                <a:schemeClr val="tx1"/>
              </a:solidFill>
              <a:effectLst/>
            </a:endParaRPr>
          </a:p>
          <a:p>
            <a:r>
              <a:rPr lang="es-ES_tradnl" sz="1100" dirty="0">
                <a:solidFill>
                  <a:schemeClr val="tx1"/>
                </a:solidFill>
              </a:rPr>
              <a:t>Experto en modelación tridimensional aplicada a la arqueología </a:t>
            </a:r>
            <a:r>
              <a:rPr lang="es-ES_tradnl" sz="1100" dirty="0" smtClean="0">
                <a:solidFill>
                  <a:schemeClr val="tx1"/>
                </a:solidFill>
              </a:rPr>
              <a:t>precolombina</a:t>
            </a:r>
            <a:r>
              <a:rPr lang="es-MX" sz="1100" dirty="0" smtClean="0">
                <a:solidFill>
                  <a:schemeClr val="tx1"/>
                </a:solidFill>
              </a:rPr>
              <a:t>, </a:t>
            </a:r>
            <a:r>
              <a:rPr lang="es-ES_tradnl" sz="1100" dirty="0" smtClean="0">
                <a:solidFill>
                  <a:schemeClr val="tx1"/>
                </a:solidFill>
                <a:hlinkClick r:id="rId4"/>
              </a:rPr>
              <a:t>www.archeografica.org</a:t>
            </a:r>
            <a:r>
              <a:rPr lang="es-ES_tradnl" sz="1100" dirty="0" smtClean="0">
                <a:solidFill>
                  <a:schemeClr val="tx1"/>
                </a:solidFill>
              </a:rPr>
              <a:t> </a:t>
            </a:r>
            <a:endParaRPr lang="es-MX" sz="1100" dirty="0" smtClean="0">
              <a:solidFill>
                <a:schemeClr val="tx1"/>
              </a:solidFill>
              <a:effectLst/>
            </a:endParaRPr>
          </a:p>
          <a:p>
            <a:r>
              <a:rPr lang="es-ES_tradnl" sz="1100" dirty="0">
                <a:solidFill>
                  <a:schemeClr val="tx1"/>
                </a:solidFill>
              </a:rPr>
              <a:t>Milano, Italia</a:t>
            </a:r>
            <a:endParaRPr lang="es-MX" sz="1100" dirty="0" smtClean="0">
              <a:solidFill>
                <a:schemeClr val="tx1"/>
              </a:solidFill>
              <a:effectLst/>
            </a:endParaRPr>
          </a:p>
          <a:p>
            <a:r>
              <a:rPr lang="es-ES_tradnl" sz="1100" i="1" dirty="0">
                <a:solidFill>
                  <a:schemeClr val="tx1"/>
                </a:solidFill>
                <a:hlinkClick r:id="rId5"/>
              </a:rPr>
              <a:t>sastun@hotmail.it</a:t>
            </a:r>
            <a:endParaRPr lang="es-MX" sz="1100" dirty="0" smtClean="0">
              <a:solidFill>
                <a:schemeClr val="tx1"/>
              </a:solidFill>
              <a:effectLst/>
            </a:endParaRPr>
          </a:p>
          <a:p>
            <a:endParaRPr lang="es-E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1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9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9. a</a:t>
            </a:r>
          </a:p>
        </p:txBody>
      </p:sp>
    </p:spTree>
    <p:extLst>
      <p:ext uri="{BB962C8B-B14F-4D97-AF65-F5344CB8AC3E}">
        <p14:creationId xmlns:p14="http://schemas.microsoft.com/office/powerpoint/2010/main" val="271905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91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9. 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467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88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9. c</a:t>
            </a:r>
          </a:p>
        </p:txBody>
      </p:sp>
    </p:spTree>
    <p:extLst>
      <p:ext uri="{BB962C8B-B14F-4D97-AF65-F5344CB8AC3E}">
        <p14:creationId xmlns:p14="http://schemas.microsoft.com/office/powerpoint/2010/main" val="252814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096250" y="6302375"/>
            <a:ext cx="101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10. 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435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096250" y="6302375"/>
            <a:ext cx="102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10. 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115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096250" y="6302375"/>
            <a:ext cx="8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Video 1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Ver en: </a:t>
            </a:r>
            <a:r>
              <a:rPr lang="es-MX" dirty="0" err="1" smtClean="0"/>
              <a:t>https</a:t>
            </a:r>
            <a:r>
              <a:rPr lang="es-MX" dirty="0"/>
              <a:t>://</a:t>
            </a:r>
            <a:r>
              <a:rPr lang="es-MX" dirty="0" err="1"/>
              <a:t>www.youtube.com</a:t>
            </a:r>
            <a:r>
              <a:rPr lang="es-MX" dirty="0"/>
              <a:t>/</a:t>
            </a:r>
            <a:r>
              <a:rPr lang="es-MX" dirty="0" err="1"/>
              <a:t>watch?v</a:t>
            </a:r>
            <a:r>
              <a:rPr lang="es-MX" dirty="0"/>
              <a:t>=</a:t>
            </a:r>
            <a:r>
              <a:rPr lang="es-MX" dirty="0" err="1"/>
              <a:t>9jA1sr3EQVw&amp;feature</a:t>
            </a:r>
            <a:r>
              <a:rPr lang="es-MX" dirty="0"/>
              <a:t>=</a:t>
            </a:r>
            <a:r>
              <a:rPr lang="es-MX" dirty="0" err="1"/>
              <a:t>youtu.be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716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1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11. 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682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2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11. 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1483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0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11. 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5511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7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375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9371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7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8321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3492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96250" y="6302375"/>
            <a:ext cx="8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Video 2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Ver en: </a:t>
            </a:r>
            <a:r>
              <a:rPr lang="es-MX" dirty="0" err="1" smtClean="0"/>
              <a:t>https</a:t>
            </a:r>
            <a:r>
              <a:rPr lang="es-MX" dirty="0"/>
              <a:t>://</a:t>
            </a:r>
            <a:r>
              <a:rPr lang="es-MX" dirty="0" err="1"/>
              <a:t>www.youtube.com</a:t>
            </a:r>
            <a:r>
              <a:rPr lang="es-MX" dirty="0"/>
              <a:t>/</a:t>
            </a:r>
            <a:r>
              <a:rPr lang="es-MX" dirty="0" err="1"/>
              <a:t>watch?v</a:t>
            </a:r>
            <a:r>
              <a:rPr lang="es-MX" dirty="0"/>
              <a:t>=-</a:t>
            </a:r>
            <a:r>
              <a:rPr lang="es-MX" dirty="0" err="1"/>
              <a:t>RaUpWqZQC0&amp;feature</a:t>
            </a:r>
            <a:r>
              <a:rPr lang="es-MX" dirty="0"/>
              <a:t>=</a:t>
            </a:r>
            <a:r>
              <a:rPr lang="es-MX" dirty="0" err="1"/>
              <a:t>youtu.be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4357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1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15. 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7694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2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15. 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3983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0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15. 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2944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1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16. 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7538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12125" y="6302375"/>
            <a:ext cx="102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16. b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0229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96250" y="6302375"/>
            <a:ext cx="8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Video 3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 smtClean="0"/>
              <a:t>Ver en: </a:t>
            </a:r>
            <a:r>
              <a:rPr lang="es-MX" dirty="0" err="1" smtClean="0"/>
              <a:t>https</a:t>
            </a:r>
            <a:r>
              <a:rPr lang="es-MX" dirty="0"/>
              <a:t>://</a:t>
            </a:r>
            <a:r>
              <a:rPr lang="es-MX" dirty="0" err="1"/>
              <a:t>www.youtube.com</a:t>
            </a:r>
            <a:r>
              <a:rPr lang="es-MX" dirty="0"/>
              <a:t>/</a:t>
            </a:r>
            <a:r>
              <a:rPr lang="es-MX" dirty="0" err="1"/>
              <a:t>watch?v</a:t>
            </a:r>
            <a:r>
              <a:rPr lang="es-MX" dirty="0"/>
              <a:t>=</a:t>
            </a:r>
            <a:r>
              <a:rPr lang="es-MX" dirty="0" err="1"/>
              <a:t>jNd9UJYPYg4&amp;feature</a:t>
            </a:r>
            <a:r>
              <a:rPr lang="es-MX" dirty="0"/>
              <a:t>=</a:t>
            </a:r>
            <a:r>
              <a:rPr lang="es-MX" dirty="0" err="1"/>
              <a:t>youtu.be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0178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460500"/>
            <a:ext cx="7188200" cy="3937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2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734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508000"/>
            <a:ext cx="4076700" cy="5842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499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39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331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778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888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3049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960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511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223250" y="6302375"/>
            <a:ext cx="67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Fig. 8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43487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209</Words>
  <Application>Microsoft Office PowerPoint</Application>
  <PresentationFormat>Presentación en pantalla (4:3)</PresentationFormat>
  <Paragraphs>68</Paragraphs>
  <Slides>28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La Gran Plaza de Calakmul en el Preclásico tardío  PRIMER CONGRESO INTERNACIONAL EL PATRIMONIO CULTURAL Y LAS NUEVAS TECNOLOGÍAS.  UNA VISIÓN CONTEMPORÁNEA (Ciudad de México, 3-6 de diciembre de 2014)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Gran Plaza de Calakmul en el Preclásico tardío  EL PRIMER CONGRESO INTERNACIONAL PATRIMONIO CULTURAL FRENTE A LAS NUEVAS TECNOLOGÍAS:  UNA VISIÓN CONTEMPORÁNEA (Ciudad de México, 3-6 de diciembre de 2014)</dc:title>
  <dc:creator>Sanja Savkic</dc:creator>
  <cp:lastModifiedBy>David Alonso Solís Coello</cp:lastModifiedBy>
  <cp:revision>11</cp:revision>
  <dcterms:created xsi:type="dcterms:W3CDTF">2015-03-02T21:53:39Z</dcterms:created>
  <dcterms:modified xsi:type="dcterms:W3CDTF">2015-03-03T23:40:21Z</dcterms:modified>
</cp:coreProperties>
</file>